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753" r:id="rId2"/>
    <p:sldId id="256" r:id="rId3"/>
    <p:sldId id="1464" r:id="rId4"/>
    <p:sldId id="867" r:id="rId5"/>
    <p:sldId id="289" r:id="rId6"/>
    <p:sldId id="811" r:id="rId7"/>
    <p:sldId id="794" r:id="rId8"/>
    <p:sldId id="1473" r:id="rId9"/>
    <p:sldId id="739" r:id="rId10"/>
    <p:sldId id="740" r:id="rId11"/>
    <p:sldId id="868" r:id="rId12"/>
    <p:sldId id="765" r:id="rId13"/>
    <p:sldId id="827" r:id="rId14"/>
    <p:sldId id="1474" r:id="rId15"/>
    <p:sldId id="258" r:id="rId16"/>
    <p:sldId id="1475" r:id="rId17"/>
    <p:sldId id="1476" r:id="rId18"/>
    <p:sldId id="1470" r:id="rId19"/>
    <p:sldId id="260" r:id="rId20"/>
    <p:sldId id="869" r:id="rId21"/>
    <p:sldId id="1482" r:id="rId22"/>
    <p:sldId id="844" r:id="rId23"/>
    <p:sldId id="1483" r:id="rId24"/>
    <p:sldId id="262" r:id="rId25"/>
    <p:sldId id="860" r:id="rId26"/>
    <p:sldId id="874" r:id="rId27"/>
    <p:sldId id="1479" r:id="rId28"/>
    <p:sldId id="1472" r:id="rId29"/>
    <p:sldId id="1478" r:id="rId30"/>
    <p:sldId id="1468" r:id="rId31"/>
    <p:sldId id="1453" r:id="rId32"/>
    <p:sldId id="1454" r:id="rId33"/>
    <p:sldId id="1445" r:id="rId34"/>
    <p:sldId id="1486" r:id="rId35"/>
    <p:sldId id="1490" r:id="rId36"/>
    <p:sldId id="1489" r:id="rId37"/>
    <p:sldId id="1480" r:id="rId38"/>
    <p:sldId id="1485" r:id="rId39"/>
    <p:sldId id="1487" r:id="rId40"/>
    <p:sldId id="870" r:id="rId41"/>
    <p:sldId id="1471" r:id="rId42"/>
    <p:sldId id="1466" r:id="rId43"/>
    <p:sldId id="1477" r:id="rId44"/>
    <p:sldId id="1456" r:id="rId45"/>
    <p:sldId id="1452" r:id="rId46"/>
    <p:sldId id="265" r:id="rId47"/>
    <p:sldId id="1469" r:id="rId48"/>
    <p:sldId id="1455" r:id="rId49"/>
    <p:sldId id="1447" r:id="rId50"/>
    <p:sldId id="853" r:id="rId51"/>
    <p:sldId id="1442" r:id="rId52"/>
    <p:sldId id="276" r:id="rId53"/>
    <p:sldId id="79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40"/>
  </p:normalViewPr>
  <p:slideViewPr>
    <p:cSldViewPr snapToGrid="0">
      <p:cViewPr varScale="1">
        <p:scale>
          <a:sx n="97" d="100"/>
          <a:sy n="97" d="100"/>
        </p:scale>
        <p:origin x="1040" y="1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E5D4C-5100-4F85-BEEF-4575C812D85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6CFBCE22-6CDD-4E82-8C9D-CEC473AA7F5A}">
      <dgm:prSet/>
      <dgm:spPr/>
      <dgm:t>
        <a:bodyPr/>
        <a:lstStyle/>
        <a:p>
          <a:r>
            <a:rPr lang="en-US" b="0" i="0" dirty="0"/>
            <a:t>To review the demographics of the HIV population and implications for older adults</a:t>
          </a:r>
          <a:endParaRPr lang="en-US" dirty="0"/>
        </a:p>
      </dgm:t>
    </dgm:pt>
    <dgm:pt modelId="{5D2BE285-6B27-4D12-B01A-4A422F7977C6}" type="parTrans" cxnId="{0E28C922-6FEA-4536-8651-862A84377997}">
      <dgm:prSet/>
      <dgm:spPr/>
      <dgm:t>
        <a:bodyPr/>
        <a:lstStyle/>
        <a:p>
          <a:endParaRPr lang="en-US"/>
        </a:p>
      </dgm:t>
    </dgm:pt>
    <dgm:pt modelId="{F9DEFDC8-057F-4E54-AE6D-B76817D77E29}" type="sibTrans" cxnId="{0E28C922-6FEA-4536-8651-862A84377997}">
      <dgm:prSet phldrT="1"/>
      <dgm:spPr/>
      <dgm:t>
        <a:bodyPr/>
        <a:lstStyle/>
        <a:p>
          <a:r>
            <a:rPr lang="en-US"/>
            <a:t>1</a:t>
          </a:r>
        </a:p>
      </dgm:t>
    </dgm:pt>
    <dgm:pt modelId="{672E36DF-3109-4BB3-9F40-A250EA756D6C}">
      <dgm:prSet/>
      <dgm:spPr/>
      <dgm:t>
        <a:bodyPr/>
        <a:lstStyle/>
        <a:p>
          <a:r>
            <a:rPr lang="en-US" b="0" i="0" dirty="0"/>
            <a:t>To describe Geriatrics Frameworks </a:t>
          </a:r>
          <a:endParaRPr lang="en-US" dirty="0"/>
        </a:p>
      </dgm:t>
    </dgm:pt>
    <dgm:pt modelId="{11022231-87F5-419F-BBEA-299429AD83E2}" type="parTrans" cxnId="{5F92636D-F868-46AA-9E8D-158FF4798813}">
      <dgm:prSet/>
      <dgm:spPr/>
      <dgm:t>
        <a:bodyPr/>
        <a:lstStyle/>
        <a:p>
          <a:endParaRPr lang="en-US"/>
        </a:p>
      </dgm:t>
    </dgm:pt>
    <dgm:pt modelId="{F5AEEF44-E9A0-4758-9C82-E6794F6E5404}" type="sibTrans" cxnId="{5F92636D-F868-46AA-9E8D-158FF4798813}">
      <dgm:prSet phldrT="2"/>
      <dgm:spPr/>
      <dgm:t>
        <a:bodyPr/>
        <a:lstStyle/>
        <a:p>
          <a:r>
            <a:rPr lang="en-US"/>
            <a:t>2</a:t>
          </a:r>
        </a:p>
      </dgm:t>
    </dgm:pt>
    <dgm:pt modelId="{01510D5A-569B-4854-85CF-80CF1B54D1D8}">
      <dgm:prSet/>
      <dgm:spPr/>
      <dgm:t>
        <a:bodyPr/>
        <a:lstStyle/>
        <a:p>
          <a:r>
            <a:rPr lang="en-US" b="0" i="0" dirty="0"/>
            <a:t>To describe the Age Positively Initiative </a:t>
          </a:r>
          <a:endParaRPr lang="en-US" dirty="0"/>
        </a:p>
      </dgm:t>
    </dgm:pt>
    <dgm:pt modelId="{3D2379C6-B733-4C9F-BBD7-46715EFD8E01}" type="parTrans" cxnId="{2EC4D96A-5AEC-4339-82C5-7238573A9261}">
      <dgm:prSet/>
      <dgm:spPr/>
      <dgm:t>
        <a:bodyPr/>
        <a:lstStyle/>
        <a:p>
          <a:endParaRPr lang="en-US"/>
        </a:p>
      </dgm:t>
    </dgm:pt>
    <dgm:pt modelId="{2A50CE85-1113-409B-B5DD-B77B06C2EFC1}" type="sibTrans" cxnId="{2EC4D96A-5AEC-4339-82C5-7238573A9261}">
      <dgm:prSet phldrT="3"/>
      <dgm:spPr/>
      <dgm:t>
        <a:bodyPr/>
        <a:lstStyle/>
        <a:p>
          <a:r>
            <a:rPr lang="en-US"/>
            <a:t>3</a:t>
          </a:r>
        </a:p>
      </dgm:t>
    </dgm:pt>
    <dgm:pt modelId="{D642EB5E-48C6-1845-A629-FDB6612A1ED7}" type="pres">
      <dgm:prSet presAssocID="{2A0E5D4C-5100-4F85-BEEF-4575C812D853}" presName="Name0" presStyleCnt="0">
        <dgm:presLayoutVars>
          <dgm:animLvl val="lvl"/>
          <dgm:resizeHandles val="exact"/>
        </dgm:presLayoutVars>
      </dgm:prSet>
      <dgm:spPr/>
    </dgm:pt>
    <dgm:pt modelId="{63423DB1-7AE7-D440-83A0-4EF9D54536A8}" type="pres">
      <dgm:prSet presAssocID="{6CFBCE22-6CDD-4E82-8C9D-CEC473AA7F5A}" presName="compositeNode" presStyleCnt="0">
        <dgm:presLayoutVars>
          <dgm:bulletEnabled val="1"/>
        </dgm:presLayoutVars>
      </dgm:prSet>
      <dgm:spPr/>
    </dgm:pt>
    <dgm:pt modelId="{D5660D45-8F47-E649-BCC1-37D64076929A}" type="pres">
      <dgm:prSet presAssocID="{6CFBCE22-6CDD-4E82-8C9D-CEC473AA7F5A}" presName="bgRect" presStyleLbl="bgAccFollowNode1" presStyleIdx="0" presStyleCnt="3"/>
      <dgm:spPr/>
    </dgm:pt>
    <dgm:pt modelId="{9715D414-098F-604C-80A9-F07AFFB1681F}" type="pres">
      <dgm:prSet presAssocID="{F9DEFDC8-057F-4E54-AE6D-B76817D77E29}" presName="sibTransNodeCircle" presStyleLbl="alignNode1" presStyleIdx="0" presStyleCnt="6">
        <dgm:presLayoutVars>
          <dgm:chMax val="0"/>
          <dgm:bulletEnabled/>
        </dgm:presLayoutVars>
      </dgm:prSet>
      <dgm:spPr/>
    </dgm:pt>
    <dgm:pt modelId="{7D02CC28-F7BF-9245-8064-AFA08F300BA3}" type="pres">
      <dgm:prSet presAssocID="{6CFBCE22-6CDD-4E82-8C9D-CEC473AA7F5A}" presName="bottomLine" presStyleLbl="alignNode1" presStyleIdx="1" presStyleCnt="6">
        <dgm:presLayoutVars/>
      </dgm:prSet>
      <dgm:spPr/>
    </dgm:pt>
    <dgm:pt modelId="{8B8B9C19-5A6C-484A-9CEC-90D4B0A80C3F}" type="pres">
      <dgm:prSet presAssocID="{6CFBCE22-6CDD-4E82-8C9D-CEC473AA7F5A}" presName="nodeText" presStyleLbl="bgAccFollowNode1" presStyleIdx="0" presStyleCnt="3">
        <dgm:presLayoutVars>
          <dgm:bulletEnabled val="1"/>
        </dgm:presLayoutVars>
      </dgm:prSet>
      <dgm:spPr/>
    </dgm:pt>
    <dgm:pt modelId="{87ACB50B-FABF-CE4C-A1A8-AB8D5E6535E0}" type="pres">
      <dgm:prSet presAssocID="{F9DEFDC8-057F-4E54-AE6D-B76817D77E29}" presName="sibTrans" presStyleCnt="0"/>
      <dgm:spPr/>
    </dgm:pt>
    <dgm:pt modelId="{5CBEC7A1-D4D9-8E41-AEB7-8D5D836EF0AC}" type="pres">
      <dgm:prSet presAssocID="{672E36DF-3109-4BB3-9F40-A250EA756D6C}" presName="compositeNode" presStyleCnt="0">
        <dgm:presLayoutVars>
          <dgm:bulletEnabled val="1"/>
        </dgm:presLayoutVars>
      </dgm:prSet>
      <dgm:spPr/>
    </dgm:pt>
    <dgm:pt modelId="{80461BD0-F34E-E14D-8364-6F79C4F7158F}" type="pres">
      <dgm:prSet presAssocID="{672E36DF-3109-4BB3-9F40-A250EA756D6C}" presName="bgRect" presStyleLbl="bgAccFollowNode1" presStyleIdx="1" presStyleCnt="3"/>
      <dgm:spPr/>
    </dgm:pt>
    <dgm:pt modelId="{9CA42561-0174-CB4C-B042-F4FE78F61038}" type="pres">
      <dgm:prSet presAssocID="{F5AEEF44-E9A0-4758-9C82-E6794F6E5404}" presName="sibTransNodeCircle" presStyleLbl="alignNode1" presStyleIdx="2" presStyleCnt="6">
        <dgm:presLayoutVars>
          <dgm:chMax val="0"/>
          <dgm:bulletEnabled/>
        </dgm:presLayoutVars>
      </dgm:prSet>
      <dgm:spPr/>
    </dgm:pt>
    <dgm:pt modelId="{81B87BC1-7937-E64D-A463-5C25EA723823}" type="pres">
      <dgm:prSet presAssocID="{672E36DF-3109-4BB3-9F40-A250EA756D6C}" presName="bottomLine" presStyleLbl="alignNode1" presStyleIdx="3" presStyleCnt="6">
        <dgm:presLayoutVars/>
      </dgm:prSet>
      <dgm:spPr/>
    </dgm:pt>
    <dgm:pt modelId="{D66D6356-D035-4B4F-B477-EB0AB0E87676}" type="pres">
      <dgm:prSet presAssocID="{672E36DF-3109-4BB3-9F40-A250EA756D6C}" presName="nodeText" presStyleLbl="bgAccFollowNode1" presStyleIdx="1" presStyleCnt="3">
        <dgm:presLayoutVars>
          <dgm:bulletEnabled val="1"/>
        </dgm:presLayoutVars>
      </dgm:prSet>
      <dgm:spPr/>
    </dgm:pt>
    <dgm:pt modelId="{FDC3BA85-FE83-2249-B509-4DD05726F008}" type="pres">
      <dgm:prSet presAssocID="{F5AEEF44-E9A0-4758-9C82-E6794F6E5404}" presName="sibTrans" presStyleCnt="0"/>
      <dgm:spPr/>
    </dgm:pt>
    <dgm:pt modelId="{7921C539-CE30-224D-8CBA-9E8018021A44}" type="pres">
      <dgm:prSet presAssocID="{01510D5A-569B-4854-85CF-80CF1B54D1D8}" presName="compositeNode" presStyleCnt="0">
        <dgm:presLayoutVars>
          <dgm:bulletEnabled val="1"/>
        </dgm:presLayoutVars>
      </dgm:prSet>
      <dgm:spPr/>
    </dgm:pt>
    <dgm:pt modelId="{65A22A18-BF2D-BA42-8B16-2D99B3B05326}" type="pres">
      <dgm:prSet presAssocID="{01510D5A-569B-4854-85CF-80CF1B54D1D8}" presName="bgRect" presStyleLbl="bgAccFollowNode1" presStyleIdx="2" presStyleCnt="3"/>
      <dgm:spPr/>
    </dgm:pt>
    <dgm:pt modelId="{6BE8918D-7BAB-1744-9F5C-309730C0D132}" type="pres">
      <dgm:prSet presAssocID="{2A50CE85-1113-409B-B5DD-B77B06C2EFC1}" presName="sibTransNodeCircle" presStyleLbl="alignNode1" presStyleIdx="4" presStyleCnt="6">
        <dgm:presLayoutVars>
          <dgm:chMax val="0"/>
          <dgm:bulletEnabled/>
        </dgm:presLayoutVars>
      </dgm:prSet>
      <dgm:spPr/>
    </dgm:pt>
    <dgm:pt modelId="{C4E51F2B-2E7E-A643-8889-92E118D7FD4D}" type="pres">
      <dgm:prSet presAssocID="{01510D5A-569B-4854-85CF-80CF1B54D1D8}" presName="bottomLine" presStyleLbl="alignNode1" presStyleIdx="5" presStyleCnt="6">
        <dgm:presLayoutVars/>
      </dgm:prSet>
      <dgm:spPr/>
    </dgm:pt>
    <dgm:pt modelId="{81A47DCD-D242-874C-86AA-9A46CF71328F}" type="pres">
      <dgm:prSet presAssocID="{01510D5A-569B-4854-85CF-80CF1B54D1D8}" presName="nodeText" presStyleLbl="bgAccFollowNode1" presStyleIdx="2" presStyleCnt="3">
        <dgm:presLayoutVars>
          <dgm:bulletEnabled val="1"/>
        </dgm:presLayoutVars>
      </dgm:prSet>
      <dgm:spPr/>
    </dgm:pt>
  </dgm:ptLst>
  <dgm:cxnLst>
    <dgm:cxn modelId="{F90E170D-142A-0843-BEF7-F93A420AA2FB}" type="presOf" srcId="{6CFBCE22-6CDD-4E82-8C9D-CEC473AA7F5A}" destId="{D5660D45-8F47-E649-BCC1-37D64076929A}" srcOrd="0" destOrd="0" presId="urn:microsoft.com/office/officeart/2016/7/layout/BasicLinearProcessNumbered"/>
    <dgm:cxn modelId="{547E5E0F-3F1B-8C46-81F4-6978527DC426}" type="presOf" srcId="{6CFBCE22-6CDD-4E82-8C9D-CEC473AA7F5A}" destId="{8B8B9C19-5A6C-484A-9CEC-90D4B0A80C3F}" srcOrd="1" destOrd="0" presId="urn:microsoft.com/office/officeart/2016/7/layout/BasicLinearProcessNumbered"/>
    <dgm:cxn modelId="{0E28C922-6FEA-4536-8651-862A84377997}" srcId="{2A0E5D4C-5100-4F85-BEEF-4575C812D853}" destId="{6CFBCE22-6CDD-4E82-8C9D-CEC473AA7F5A}" srcOrd="0" destOrd="0" parTransId="{5D2BE285-6B27-4D12-B01A-4A422F7977C6}" sibTransId="{F9DEFDC8-057F-4E54-AE6D-B76817D77E29}"/>
    <dgm:cxn modelId="{265E7C52-9B05-C049-A337-8CD28A331179}" type="presOf" srcId="{2A50CE85-1113-409B-B5DD-B77B06C2EFC1}" destId="{6BE8918D-7BAB-1744-9F5C-309730C0D132}" srcOrd="0" destOrd="0" presId="urn:microsoft.com/office/officeart/2016/7/layout/BasicLinearProcessNumbered"/>
    <dgm:cxn modelId="{E9E6BF58-014F-0D4C-B00A-DDA94A0A4707}" type="presOf" srcId="{F5AEEF44-E9A0-4758-9C82-E6794F6E5404}" destId="{9CA42561-0174-CB4C-B042-F4FE78F61038}" srcOrd="0" destOrd="0" presId="urn:microsoft.com/office/officeart/2016/7/layout/BasicLinearProcessNumbered"/>
    <dgm:cxn modelId="{2EC4D96A-5AEC-4339-82C5-7238573A9261}" srcId="{2A0E5D4C-5100-4F85-BEEF-4575C812D853}" destId="{01510D5A-569B-4854-85CF-80CF1B54D1D8}" srcOrd="2" destOrd="0" parTransId="{3D2379C6-B733-4C9F-BBD7-46715EFD8E01}" sibTransId="{2A50CE85-1113-409B-B5DD-B77B06C2EFC1}"/>
    <dgm:cxn modelId="{0A76566B-8C9B-4C47-B2D9-9293249E62F2}" type="presOf" srcId="{672E36DF-3109-4BB3-9F40-A250EA756D6C}" destId="{80461BD0-F34E-E14D-8364-6F79C4F7158F}" srcOrd="0" destOrd="0" presId="urn:microsoft.com/office/officeart/2016/7/layout/BasicLinearProcessNumbered"/>
    <dgm:cxn modelId="{5F92636D-F868-46AA-9E8D-158FF4798813}" srcId="{2A0E5D4C-5100-4F85-BEEF-4575C812D853}" destId="{672E36DF-3109-4BB3-9F40-A250EA756D6C}" srcOrd="1" destOrd="0" parTransId="{11022231-87F5-419F-BBEA-299429AD83E2}" sibTransId="{F5AEEF44-E9A0-4758-9C82-E6794F6E5404}"/>
    <dgm:cxn modelId="{17641489-515B-4043-A33C-BA4537B500AA}" type="presOf" srcId="{2A0E5D4C-5100-4F85-BEEF-4575C812D853}" destId="{D642EB5E-48C6-1845-A629-FDB6612A1ED7}" srcOrd="0" destOrd="0" presId="urn:microsoft.com/office/officeart/2016/7/layout/BasicLinearProcessNumbered"/>
    <dgm:cxn modelId="{C4EB678B-AB64-FC4A-B328-22C4BD73C61F}" type="presOf" srcId="{01510D5A-569B-4854-85CF-80CF1B54D1D8}" destId="{81A47DCD-D242-874C-86AA-9A46CF71328F}" srcOrd="1" destOrd="0" presId="urn:microsoft.com/office/officeart/2016/7/layout/BasicLinearProcessNumbered"/>
    <dgm:cxn modelId="{CDAA7B99-50A8-B247-BAED-105E774A9AA0}" type="presOf" srcId="{672E36DF-3109-4BB3-9F40-A250EA756D6C}" destId="{D66D6356-D035-4B4F-B477-EB0AB0E87676}" srcOrd="1" destOrd="0" presId="urn:microsoft.com/office/officeart/2016/7/layout/BasicLinearProcessNumbered"/>
    <dgm:cxn modelId="{15A143B0-3E0A-6241-8AD5-4E1DE37C21C0}" type="presOf" srcId="{01510D5A-569B-4854-85CF-80CF1B54D1D8}" destId="{65A22A18-BF2D-BA42-8B16-2D99B3B05326}" srcOrd="0" destOrd="0" presId="urn:microsoft.com/office/officeart/2016/7/layout/BasicLinearProcessNumbered"/>
    <dgm:cxn modelId="{A65950C8-DC55-CD42-830F-718678401E25}" type="presOf" srcId="{F9DEFDC8-057F-4E54-AE6D-B76817D77E29}" destId="{9715D414-098F-604C-80A9-F07AFFB1681F}" srcOrd="0" destOrd="0" presId="urn:microsoft.com/office/officeart/2016/7/layout/BasicLinearProcessNumbered"/>
    <dgm:cxn modelId="{D72E7C18-7CD3-2941-902F-37A7E2DABA8E}" type="presParOf" srcId="{D642EB5E-48C6-1845-A629-FDB6612A1ED7}" destId="{63423DB1-7AE7-D440-83A0-4EF9D54536A8}" srcOrd="0" destOrd="0" presId="urn:microsoft.com/office/officeart/2016/7/layout/BasicLinearProcessNumbered"/>
    <dgm:cxn modelId="{577C1B35-A538-E64B-85E8-E7F8583EF08C}" type="presParOf" srcId="{63423DB1-7AE7-D440-83A0-4EF9D54536A8}" destId="{D5660D45-8F47-E649-BCC1-37D64076929A}" srcOrd="0" destOrd="0" presId="urn:microsoft.com/office/officeart/2016/7/layout/BasicLinearProcessNumbered"/>
    <dgm:cxn modelId="{F42C6039-E1D6-3147-81E7-BF6F3295CAB4}" type="presParOf" srcId="{63423DB1-7AE7-D440-83A0-4EF9D54536A8}" destId="{9715D414-098F-604C-80A9-F07AFFB1681F}" srcOrd="1" destOrd="0" presId="urn:microsoft.com/office/officeart/2016/7/layout/BasicLinearProcessNumbered"/>
    <dgm:cxn modelId="{9ECE8573-001D-3146-A6A9-03A3ABD90EEC}" type="presParOf" srcId="{63423DB1-7AE7-D440-83A0-4EF9D54536A8}" destId="{7D02CC28-F7BF-9245-8064-AFA08F300BA3}" srcOrd="2" destOrd="0" presId="urn:microsoft.com/office/officeart/2016/7/layout/BasicLinearProcessNumbered"/>
    <dgm:cxn modelId="{297EFACE-BBCB-0A40-B567-534A5B05A74E}" type="presParOf" srcId="{63423DB1-7AE7-D440-83A0-4EF9D54536A8}" destId="{8B8B9C19-5A6C-484A-9CEC-90D4B0A80C3F}" srcOrd="3" destOrd="0" presId="urn:microsoft.com/office/officeart/2016/7/layout/BasicLinearProcessNumbered"/>
    <dgm:cxn modelId="{FF33E9B1-2B25-9B4F-BA07-47B6CA2CA66A}" type="presParOf" srcId="{D642EB5E-48C6-1845-A629-FDB6612A1ED7}" destId="{87ACB50B-FABF-CE4C-A1A8-AB8D5E6535E0}" srcOrd="1" destOrd="0" presId="urn:microsoft.com/office/officeart/2016/7/layout/BasicLinearProcessNumbered"/>
    <dgm:cxn modelId="{4EDC8610-58ED-A448-B747-923FA15EB18F}" type="presParOf" srcId="{D642EB5E-48C6-1845-A629-FDB6612A1ED7}" destId="{5CBEC7A1-D4D9-8E41-AEB7-8D5D836EF0AC}" srcOrd="2" destOrd="0" presId="urn:microsoft.com/office/officeart/2016/7/layout/BasicLinearProcessNumbered"/>
    <dgm:cxn modelId="{37E27846-3512-7747-9E94-2A35EC4B6045}" type="presParOf" srcId="{5CBEC7A1-D4D9-8E41-AEB7-8D5D836EF0AC}" destId="{80461BD0-F34E-E14D-8364-6F79C4F7158F}" srcOrd="0" destOrd="0" presId="urn:microsoft.com/office/officeart/2016/7/layout/BasicLinearProcessNumbered"/>
    <dgm:cxn modelId="{0C6B9805-0700-8244-867F-41BC6E298439}" type="presParOf" srcId="{5CBEC7A1-D4D9-8E41-AEB7-8D5D836EF0AC}" destId="{9CA42561-0174-CB4C-B042-F4FE78F61038}" srcOrd="1" destOrd="0" presId="urn:microsoft.com/office/officeart/2016/7/layout/BasicLinearProcessNumbered"/>
    <dgm:cxn modelId="{908C27B6-F62D-1646-B43D-512C1BEAFDF5}" type="presParOf" srcId="{5CBEC7A1-D4D9-8E41-AEB7-8D5D836EF0AC}" destId="{81B87BC1-7937-E64D-A463-5C25EA723823}" srcOrd="2" destOrd="0" presId="urn:microsoft.com/office/officeart/2016/7/layout/BasicLinearProcessNumbered"/>
    <dgm:cxn modelId="{BBBAEF17-108A-5044-B3F4-0629A74B4ADB}" type="presParOf" srcId="{5CBEC7A1-D4D9-8E41-AEB7-8D5D836EF0AC}" destId="{D66D6356-D035-4B4F-B477-EB0AB0E87676}" srcOrd="3" destOrd="0" presId="urn:microsoft.com/office/officeart/2016/7/layout/BasicLinearProcessNumbered"/>
    <dgm:cxn modelId="{E042A548-D4CD-E343-B5EA-00684A1CE6C0}" type="presParOf" srcId="{D642EB5E-48C6-1845-A629-FDB6612A1ED7}" destId="{FDC3BA85-FE83-2249-B509-4DD05726F008}" srcOrd="3" destOrd="0" presId="urn:microsoft.com/office/officeart/2016/7/layout/BasicLinearProcessNumbered"/>
    <dgm:cxn modelId="{5A69103C-633C-304B-8426-8A17A2B6AB34}" type="presParOf" srcId="{D642EB5E-48C6-1845-A629-FDB6612A1ED7}" destId="{7921C539-CE30-224D-8CBA-9E8018021A44}" srcOrd="4" destOrd="0" presId="urn:microsoft.com/office/officeart/2016/7/layout/BasicLinearProcessNumbered"/>
    <dgm:cxn modelId="{631BA35F-1697-A945-9CD9-BC2782EBDA5C}" type="presParOf" srcId="{7921C539-CE30-224D-8CBA-9E8018021A44}" destId="{65A22A18-BF2D-BA42-8B16-2D99B3B05326}" srcOrd="0" destOrd="0" presId="urn:microsoft.com/office/officeart/2016/7/layout/BasicLinearProcessNumbered"/>
    <dgm:cxn modelId="{2B947C29-F33D-F847-91F9-E46A23A82E2F}" type="presParOf" srcId="{7921C539-CE30-224D-8CBA-9E8018021A44}" destId="{6BE8918D-7BAB-1744-9F5C-309730C0D132}" srcOrd="1" destOrd="0" presId="urn:microsoft.com/office/officeart/2016/7/layout/BasicLinearProcessNumbered"/>
    <dgm:cxn modelId="{63AEAB80-C765-0F4F-897C-5ADECED7C9AF}" type="presParOf" srcId="{7921C539-CE30-224D-8CBA-9E8018021A44}" destId="{C4E51F2B-2E7E-A643-8889-92E118D7FD4D}" srcOrd="2" destOrd="0" presId="urn:microsoft.com/office/officeart/2016/7/layout/BasicLinearProcessNumbered"/>
    <dgm:cxn modelId="{B4ADB6B7-8BFA-0346-A866-ADF04B1C14FA}" type="presParOf" srcId="{7921C539-CE30-224D-8CBA-9E8018021A44}" destId="{81A47DCD-D242-874C-86AA-9A46CF71328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0933B-7176-4FED-A2F9-A1BD6210091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16BC1A6-4FE7-4BC0-AA31-881E9B584E32}">
      <dgm:prSet/>
      <dgm:spPr/>
      <dgm:t>
        <a:bodyPr/>
        <a:lstStyle/>
        <a:p>
          <a:r>
            <a:rPr lang="en-US" dirty="0"/>
            <a:t>People over age 50 account for approximately half of Americans living with HIV</a:t>
          </a:r>
        </a:p>
      </dgm:t>
    </dgm:pt>
    <dgm:pt modelId="{706C70D7-F9FE-466E-8CDC-30FEC6590A85}" type="parTrans" cxnId="{CCC35D6E-76AE-429B-BAC6-5EA0B854D615}">
      <dgm:prSet/>
      <dgm:spPr/>
      <dgm:t>
        <a:bodyPr/>
        <a:lstStyle/>
        <a:p>
          <a:endParaRPr lang="en-US"/>
        </a:p>
      </dgm:t>
    </dgm:pt>
    <dgm:pt modelId="{8E38E0BF-4B1C-4668-9CF5-505C9774A8B5}" type="sibTrans" cxnId="{CCC35D6E-76AE-429B-BAC6-5EA0B854D615}">
      <dgm:prSet/>
      <dgm:spPr/>
      <dgm:t>
        <a:bodyPr/>
        <a:lstStyle/>
        <a:p>
          <a:endParaRPr lang="en-US"/>
        </a:p>
      </dgm:t>
    </dgm:pt>
    <dgm:pt modelId="{239F860A-23E3-450F-ABC1-06B05E8F3CC8}">
      <dgm:prSet/>
      <dgm:spPr/>
      <dgm:t>
        <a:bodyPr/>
        <a:lstStyle/>
        <a:p>
          <a:r>
            <a:rPr lang="en-US" dirty="0"/>
            <a:t>Older people living with HIV at increased risk for aging-associated complications</a:t>
          </a:r>
        </a:p>
      </dgm:t>
    </dgm:pt>
    <dgm:pt modelId="{53356F88-AADE-41AE-80A4-E1437D6E654F}" type="parTrans" cxnId="{946E0B1E-0BEA-4944-93BD-F3AD4C735B76}">
      <dgm:prSet/>
      <dgm:spPr/>
      <dgm:t>
        <a:bodyPr/>
        <a:lstStyle/>
        <a:p>
          <a:endParaRPr lang="en-US"/>
        </a:p>
      </dgm:t>
    </dgm:pt>
    <dgm:pt modelId="{499953AF-4A20-4487-A342-7243BA38A9E0}" type="sibTrans" cxnId="{946E0B1E-0BEA-4944-93BD-F3AD4C735B76}">
      <dgm:prSet/>
      <dgm:spPr/>
      <dgm:t>
        <a:bodyPr/>
        <a:lstStyle/>
        <a:p>
          <a:endParaRPr lang="en-US"/>
        </a:p>
      </dgm:t>
    </dgm:pt>
    <dgm:pt modelId="{C9E7567B-22AD-48D1-80F8-02626169D6BA}">
      <dgm:prSet/>
      <dgm:spPr/>
      <dgm:t>
        <a:bodyPr/>
        <a:lstStyle/>
        <a:p>
          <a:r>
            <a:rPr lang="en-US" dirty="0"/>
            <a:t>Comorbidities occur at earlier ages: “accelerated aging”</a:t>
          </a:r>
        </a:p>
      </dgm:t>
    </dgm:pt>
    <dgm:pt modelId="{1DC27908-E10A-42CC-984C-B218B50777E9}" type="parTrans" cxnId="{2246FDED-16ED-4868-A370-03CD854BE557}">
      <dgm:prSet/>
      <dgm:spPr/>
      <dgm:t>
        <a:bodyPr/>
        <a:lstStyle/>
        <a:p>
          <a:endParaRPr lang="en-US"/>
        </a:p>
      </dgm:t>
    </dgm:pt>
    <dgm:pt modelId="{58106309-E8A7-43AB-9BE4-5550E4534A82}" type="sibTrans" cxnId="{2246FDED-16ED-4868-A370-03CD854BE557}">
      <dgm:prSet/>
      <dgm:spPr/>
      <dgm:t>
        <a:bodyPr/>
        <a:lstStyle/>
        <a:p>
          <a:endParaRPr lang="en-US"/>
        </a:p>
      </dgm:t>
    </dgm:pt>
    <dgm:pt modelId="{CDE01DF6-452B-4308-9136-FE0CCB98B425}">
      <dgm:prSet/>
      <dgm:spPr/>
      <dgm:t>
        <a:bodyPr/>
        <a:lstStyle/>
        <a:p>
          <a:r>
            <a:rPr lang="en-US" dirty="0"/>
            <a:t>Geriatric syndromes prevalent</a:t>
          </a:r>
        </a:p>
      </dgm:t>
    </dgm:pt>
    <dgm:pt modelId="{75B835EA-ADE6-4D0E-871A-A3E108C42840}" type="parTrans" cxnId="{04A7BEEC-8961-437F-AB63-C2AF346D4D8B}">
      <dgm:prSet/>
      <dgm:spPr/>
      <dgm:t>
        <a:bodyPr/>
        <a:lstStyle/>
        <a:p>
          <a:endParaRPr lang="en-US"/>
        </a:p>
      </dgm:t>
    </dgm:pt>
    <dgm:pt modelId="{4DF0C270-5593-4A53-9F47-7DB2F9201467}" type="sibTrans" cxnId="{04A7BEEC-8961-437F-AB63-C2AF346D4D8B}">
      <dgm:prSet/>
      <dgm:spPr/>
      <dgm:t>
        <a:bodyPr/>
        <a:lstStyle/>
        <a:p>
          <a:endParaRPr lang="en-US"/>
        </a:p>
      </dgm:t>
    </dgm:pt>
    <dgm:pt modelId="{785FFB71-4AA8-4161-B2C2-C97CC8D41A18}">
      <dgm:prSet/>
      <dgm:spPr/>
      <dgm:t>
        <a:bodyPr/>
        <a:lstStyle/>
        <a:p>
          <a:r>
            <a:rPr lang="en-US" dirty="0"/>
            <a:t>Potential barriers exist to optimal care for this population</a:t>
          </a:r>
        </a:p>
      </dgm:t>
    </dgm:pt>
    <dgm:pt modelId="{038BBE04-0DF6-4D56-B147-746BDDA4AFDF}" type="parTrans" cxnId="{E772B2EF-7A1D-4CEB-BB6A-C45E43AEB873}">
      <dgm:prSet/>
      <dgm:spPr/>
      <dgm:t>
        <a:bodyPr/>
        <a:lstStyle/>
        <a:p>
          <a:endParaRPr lang="en-US"/>
        </a:p>
      </dgm:t>
    </dgm:pt>
    <dgm:pt modelId="{A23985A4-D7B5-4668-A3A1-2BF0A479C67C}" type="sibTrans" cxnId="{E772B2EF-7A1D-4CEB-BB6A-C45E43AEB873}">
      <dgm:prSet/>
      <dgm:spPr/>
      <dgm:t>
        <a:bodyPr/>
        <a:lstStyle/>
        <a:p>
          <a:endParaRPr lang="en-US"/>
        </a:p>
      </dgm:t>
    </dgm:pt>
    <dgm:pt modelId="{F226DB5E-CDCB-47E1-B727-A973D7665453}">
      <dgm:prSet/>
      <dgm:spPr/>
      <dgm:t>
        <a:bodyPr/>
        <a:lstStyle/>
        <a:p>
          <a:r>
            <a:rPr lang="en-US" dirty="0"/>
            <a:t>Non-traditional risk factors not reflected in guidelines </a:t>
          </a:r>
        </a:p>
      </dgm:t>
    </dgm:pt>
    <dgm:pt modelId="{1F9BCC45-ECD7-4F36-8B64-9990182A302E}" type="parTrans" cxnId="{EFCE2826-C5F3-493C-80E3-049293BC0F5A}">
      <dgm:prSet/>
      <dgm:spPr/>
      <dgm:t>
        <a:bodyPr/>
        <a:lstStyle/>
        <a:p>
          <a:endParaRPr lang="en-US"/>
        </a:p>
      </dgm:t>
    </dgm:pt>
    <dgm:pt modelId="{58BE4206-5FCF-46F0-9C34-080905F85740}" type="sibTrans" cxnId="{EFCE2826-C5F3-493C-80E3-049293BC0F5A}">
      <dgm:prSet/>
      <dgm:spPr/>
      <dgm:t>
        <a:bodyPr/>
        <a:lstStyle/>
        <a:p>
          <a:endParaRPr lang="en-US"/>
        </a:p>
      </dgm:t>
    </dgm:pt>
    <dgm:pt modelId="{D6F42B1D-DDDD-49E4-999B-F033C10B8477}">
      <dgm:prSet/>
      <dgm:spPr/>
      <dgm:t>
        <a:bodyPr/>
        <a:lstStyle/>
        <a:p>
          <a:r>
            <a:rPr lang="en-US" dirty="0"/>
            <a:t>Relative lack of experience of infectious diseases providers in geriatric syndromes</a:t>
          </a:r>
        </a:p>
      </dgm:t>
    </dgm:pt>
    <dgm:pt modelId="{7B023D11-2945-4C89-BAC3-F31EE8C60609}" type="parTrans" cxnId="{6C716357-989A-4743-B5D6-4F4C0E74DD30}">
      <dgm:prSet/>
      <dgm:spPr/>
      <dgm:t>
        <a:bodyPr/>
        <a:lstStyle/>
        <a:p>
          <a:endParaRPr lang="en-US"/>
        </a:p>
      </dgm:t>
    </dgm:pt>
    <dgm:pt modelId="{D90A3870-574D-4260-921C-0348AA8B9B22}" type="sibTrans" cxnId="{6C716357-989A-4743-B5D6-4F4C0E74DD30}">
      <dgm:prSet/>
      <dgm:spPr/>
      <dgm:t>
        <a:bodyPr/>
        <a:lstStyle/>
        <a:p>
          <a:endParaRPr lang="en-US"/>
        </a:p>
      </dgm:t>
    </dgm:pt>
    <dgm:pt modelId="{2C74D280-91DF-4130-A3C3-06B2A30B7B33}">
      <dgm:prSet/>
      <dgm:spPr/>
      <dgm:t>
        <a:bodyPr/>
        <a:lstStyle/>
        <a:p>
          <a:r>
            <a:rPr lang="en-US" dirty="0"/>
            <a:t>While new HIV diagnoses decreased in other ag groups from 2015-2019, incidence was stable in age 50+</a:t>
          </a:r>
        </a:p>
      </dgm:t>
    </dgm:pt>
    <dgm:pt modelId="{46B8291E-3CCC-4C53-A22F-6DBA3B41003B}" type="parTrans" cxnId="{6B0A81C9-6A2B-41FE-9237-9A39F704D8E3}">
      <dgm:prSet/>
      <dgm:spPr/>
      <dgm:t>
        <a:bodyPr/>
        <a:lstStyle/>
        <a:p>
          <a:endParaRPr lang="en-US"/>
        </a:p>
      </dgm:t>
    </dgm:pt>
    <dgm:pt modelId="{696E1904-8B91-4802-81FF-5548D37F8E6C}" type="sibTrans" cxnId="{6B0A81C9-6A2B-41FE-9237-9A39F704D8E3}">
      <dgm:prSet/>
      <dgm:spPr/>
      <dgm:t>
        <a:bodyPr/>
        <a:lstStyle/>
        <a:p>
          <a:endParaRPr lang="en-US"/>
        </a:p>
      </dgm:t>
    </dgm:pt>
    <dgm:pt modelId="{E4D57D1D-5D5F-E54E-97CD-60411C66A0CB}" type="pres">
      <dgm:prSet presAssocID="{5800933B-7176-4FED-A2F9-A1BD62100918}" presName="Name0" presStyleCnt="0">
        <dgm:presLayoutVars>
          <dgm:dir/>
          <dgm:animLvl val="lvl"/>
          <dgm:resizeHandles val="exact"/>
        </dgm:presLayoutVars>
      </dgm:prSet>
      <dgm:spPr/>
    </dgm:pt>
    <dgm:pt modelId="{1587FB0B-951B-7947-98A7-B3BC6597DC37}" type="pres">
      <dgm:prSet presAssocID="{016BC1A6-4FE7-4BC0-AA31-881E9B584E32}" presName="composite" presStyleCnt="0"/>
      <dgm:spPr/>
    </dgm:pt>
    <dgm:pt modelId="{5FD574B1-6A8E-494D-A4BC-E4C2AC5E34FF}" type="pres">
      <dgm:prSet presAssocID="{016BC1A6-4FE7-4BC0-AA31-881E9B584E32}" presName="parTx" presStyleLbl="alignNode1" presStyleIdx="0" presStyleCnt="3">
        <dgm:presLayoutVars>
          <dgm:chMax val="0"/>
          <dgm:chPref val="0"/>
          <dgm:bulletEnabled val="1"/>
        </dgm:presLayoutVars>
      </dgm:prSet>
      <dgm:spPr/>
    </dgm:pt>
    <dgm:pt modelId="{F9CE1BFC-6EF8-4C4E-BAC8-3651BFBF311D}" type="pres">
      <dgm:prSet presAssocID="{016BC1A6-4FE7-4BC0-AA31-881E9B584E32}" presName="desTx" presStyleLbl="alignAccFollowNode1" presStyleIdx="0" presStyleCnt="3">
        <dgm:presLayoutVars>
          <dgm:bulletEnabled val="1"/>
        </dgm:presLayoutVars>
      </dgm:prSet>
      <dgm:spPr/>
    </dgm:pt>
    <dgm:pt modelId="{B4252E03-33D9-864A-8F45-99B83989205B}" type="pres">
      <dgm:prSet presAssocID="{8E38E0BF-4B1C-4668-9CF5-505C9774A8B5}" presName="space" presStyleCnt="0"/>
      <dgm:spPr/>
    </dgm:pt>
    <dgm:pt modelId="{41659386-1FDD-E14D-BE15-547D71055386}" type="pres">
      <dgm:prSet presAssocID="{239F860A-23E3-450F-ABC1-06B05E8F3CC8}" presName="composite" presStyleCnt="0"/>
      <dgm:spPr/>
    </dgm:pt>
    <dgm:pt modelId="{E01AB263-202A-BC48-B8EB-63050F295083}" type="pres">
      <dgm:prSet presAssocID="{239F860A-23E3-450F-ABC1-06B05E8F3CC8}" presName="parTx" presStyleLbl="alignNode1" presStyleIdx="1" presStyleCnt="3">
        <dgm:presLayoutVars>
          <dgm:chMax val="0"/>
          <dgm:chPref val="0"/>
          <dgm:bulletEnabled val="1"/>
        </dgm:presLayoutVars>
      </dgm:prSet>
      <dgm:spPr/>
    </dgm:pt>
    <dgm:pt modelId="{6D481E80-5278-AB41-9086-2FC906CBFBEC}" type="pres">
      <dgm:prSet presAssocID="{239F860A-23E3-450F-ABC1-06B05E8F3CC8}" presName="desTx" presStyleLbl="alignAccFollowNode1" presStyleIdx="1" presStyleCnt="3">
        <dgm:presLayoutVars>
          <dgm:bulletEnabled val="1"/>
        </dgm:presLayoutVars>
      </dgm:prSet>
      <dgm:spPr/>
    </dgm:pt>
    <dgm:pt modelId="{F969A772-827B-564A-83C4-BA1144BCCD49}" type="pres">
      <dgm:prSet presAssocID="{499953AF-4A20-4487-A342-7243BA38A9E0}" presName="space" presStyleCnt="0"/>
      <dgm:spPr/>
    </dgm:pt>
    <dgm:pt modelId="{FAA8D35C-A2DE-7047-B472-8B1DF64784EC}" type="pres">
      <dgm:prSet presAssocID="{785FFB71-4AA8-4161-B2C2-C97CC8D41A18}" presName="composite" presStyleCnt="0"/>
      <dgm:spPr/>
    </dgm:pt>
    <dgm:pt modelId="{04905254-0BF9-D14C-945C-E7DDD0FB8204}" type="pres">
      <dgm:prSet presAssocID="{785FFB71-4AA8-4161-B2C2-C97CC8D41A18}" presName="parTx" presStyleLbl="alignNode1" presStyleIdx="2" presStyleCnt="3">
        <dgm:presLayoutVars>
          <dgm:chMax val="0"/>
          <dgm:chPref val="0"/>
          <dgm:bulletEnabled val="1"/>
        </dgm:presLayoutVars>
      </dgm:prSet>
      <dgm:spPr/>
    </dgm:pt>
    <dgm:pt modelId="{AC176819-EB21-5441-A754-99B53C02974F}" type="pres">
      <dgm:prSet presAssocID="{785FFB71-4AA8-4161-B2C2-C97CC8D41A18}" presName="desTx" presStyleLbl="alignAccFollowNode1" presStyleIdx="2" presStyleCnt="3">
        <dgm:presLayoutVars>
          <dgm:bulletEnabled val="1"/>
        </dgm:presLayoutVars>
      </dgm:prSet>
      <dgm:spPr/>
    </dgm:pt>
  </dgm:ptLst>
  <dgm:cxnLst>
    <dgm:cxn modelId="{BF96DE19-C681-431D-96CF-D3A3448F02BA}" type="presOf" srcId="{2C74D280-91DF-4130-A3C3-06B2A30B7B33}" destId="{F9CE1BFC-6EF8-4C4E-BAC8-3651BFBF311D}" srcOrd="0" destOrd="0" presId="urn:microsoft.com/office/officeart/2005/8/layout/hList1"/>
    <dgm:cxn modelId="{28CAC31A-008D-9C48-8B8F-39E32CCD0FCD}" type="presOf" srcId="{016BC1A6-4FE7-4BC0-AA31-881E9B584E32}" destId="{5FD574B1-6A8E-494D-A4BC-E4C2AC5E34FF}" srcOrd="0" destOrd="0" presId="urn:microsoft.com/office/officeart/2005/8/layout/hList1"/>
    <dgm:cxn modelId="{946E0B1E-0BEA-4944-93BD-F3AD4C735B76}" srcId="{5800933B-7176-4FED-A2F9-A1BD62100918}" destId="{239F860A-23E3-450F-ABC1-06B05E8F3CC8}" srcOrd="1" destOrd="0" parTransId="{53356F88-AADE-41AE-80A4-E1437D6E654F}" sibTransId="{499953AF-4A20-4487-A342-7243BA38A9E0}"/>
    <dgm:cxn modelId="{EFCE2826-C5F3-493C-80E3-049293BC0F5A}" srcId="{785FFB71-4AA8-4161-B2C2-C97CC8D41A18}" destId="{F226DB5E-CDCB-47E1-B727-A973D7665453}" srcOrd="0" destOrd="0" parTransId="{1F9BCC45-ECD7-4F36-8B64-9990182A302E}" sibTransId="{58BE4206-5FCF-46F0-9C34-080905F85740}"/>
    <dgm:cxn modelId="{6C716357-989A-4743-B5D6-4F4C0E74DD30}" srcId="{785FFB71-4AA8-4161-B2C2-C97CC8D41A18}" destId="{D6F42B1D-DDDD-49E4-999B-F033C10B8477}" srcOrd="1" destOrd="0" parTransId="{7B023D11-2945-4C89-BAC3-F31EE8C60609}" sibTransId="{D90A3870-574D-4260-921C-0348AA8B9B22}"/>
    <dgm:cxn modelId="{CCC35D6E-76AE-429B-BAC6-5EA0B854D615}" srcId="{5800933B-7176-4FED-A2F9-A1BD62100918}" destId="{016BC1A6-4FE7-4BC0-AA31-881E9B584E32}" srcOrd="0" destOrd="0" parTransId="{706C70D7-F9FE-466E-8CDC-30FEC6590A85}" sibTransId="{8E38E0BF-4B1C-4668-9CF5-505C9774A8B5}"/>
    <dgm:cxn modelId="{CBBAC19A-A1F3-4241-A121-B5655216E4E0}" type="presOf" srcId="{239F860A-23E3-450F-ABC1-06B05E8F3CC8}" destId="{E01AB263-202A-BC48-B8EB-63050F295083}" srcOrd="0" destOrd="0" presId="urn:microsoft.com/office/officeart/2005/8/layout/hList1"/>
    <dgm:cxn modelId="{B22733B1-C184-2E4D-A06B-3571026822EF}" type="presOf" srcId="{5800933B-7176-4FED-A2F9-A1BD62100918}" destId="{E4D57D1D-5D5F-E54E-97CD-60411C66A0CB}" srcOrd="0" destOrd="0" presId="urn:microsoft.com/office/officeart/2005/8/layout/hList1"/>
    <dgm:cxn modelId="{AA604CC1-2FE1-844E-9818-F08FEE8A93F4}" type="presOf" srcId="{D6F42B1D-DDDD-49E4-999B-F033C10B8477}" destId="{AC176819-EB21-5441-A754-99B53C02974F}" srcOrd="0" destOrd="1" presId="urn:microsoft.com/office/officeart/2005/8/layout/hList1"/>
    <dgm:cxn modelId="{6B0A81C9-6A2B-41FE-9237-9A39F704D8E3}" srcId="{016BC1A6-4FE7-4BC0-AA31-881E9B584E32}" destId="{2C74D280-91DF-4130-A3C3-06B2A30B7B33}" srcOrd="0" destOrd="0" parTransId="{46B8291E-3CCC-4C53-A22F-6DBA3B41003B}" sibTransId="{696E1904-8B91-4802-81FF-5548D37F8E6C}"/>
    <dgm:cxn modelId="{2C89B3E3-2A29-D143-960E-8D0835651FAC}" type="presOf" srcId="{F226DB5E-CDCB-47E1-B727-A973D7665453}" destId="{AC176819-EB21-5441-A754-99B53C02974F}" srcOrd="0" destOrd="0" presId="urn:microsoft.com/office/officeart/2005/8/layout/hList1"/>
    <dgm:cxn modelId="{04A7BEEC-8961-437F-AB63-C2AF346D4D8B}" srcId="{239F860A-23E3-450F-ABC1-06B05E8F3CC8}" destId="{CDE01DF6-452B-4308-9136-FE0CCB98B425}" srcOrd="1" destOrd="0" parTransId="{75B835EA-ADE6-4D0E-871A-A3E108C42840}" sibTransId="{4DF0C270-5593-4A53-9F47-7DB2F9201467}"/>
    <dgm:cxn modelId="{2246FDED-16ED-4868-A370-03CD854BE557}" srcId="{239F860A-23E3-450F-ABC1-06B05E8F3CC8}" destId="{C9E7567B-22AD-48D1-80F8-02626169D6BA}" srcOrd="0" destOrd="0" parTransId="{1DC27908-E10A-42CC-984C-B218B50777E9}" sibTransId="{58106309-E8A7-43AB-9BE4-5550E4534A82}"/>
    <dgm:cxn modelId="{E772B2EF-7A1D-4CEB-BB6A-C45E43AEB873}" srcId="{5800933B-7176-4FED-A2F9-A1BD62100918}" destId="{785FFB71-4AA8-4161-B2C2-C97CC8D41A18}" srcOrd="2" destOrd="0" parTransId="{038BBE04-0DF6-4D56-B147-746BDDA4AFDF}" sibTransId="{A23985A4-D7B5-4668-A3A1-2BF0A479C67C}"/>
    <dgm:cxn modelId="{3AE8B6F2-F8DA-434E-AC18-C414E70B7A47}" type="presOf" srcId="{785FFB71-4AA8-4161-B2C2-C97CC8D41A18}" destId="{04905254-0BF9-D14C-945C-E7DDD0FB8204}" srcOrd="0" destOrd="0" presId="urn:microsoft.com/office/officeart/2005/8/layout/hList1"/>
    <dgm:cxn modelId="{35761CFE-6FF4-234F-9CE0-44D38AB03205}" type="presOf" srcId="{CDE01DF6-452B-4308-9136-FE0CCB98B425}" destId="{6D481E80-5278-AB41-9086-2FC906CBFBEC}" srcOrd="0" destOrd="1" presId="urn:microsoft.com/office/officeart/2005/8/layout/hList1"/>
    <dgm:cxn modelId="{CA9E6BFE-C35C-804E-A833-D88C96EA5A86}" type="presOf" srcId="{C9E7567B-22AD-48D1-80F8-02626169D6BA}" destId="{6D481E80-5278-AB41-9086-2FC906CBFBEC}" srcOrd="0" destOrd="0" presId="urn:microsoft.com/office/officeart/2005/8/layout/hList1"/>
    <dgm:cxn modelId="{33B53FD0-AC11-504C-9EC2-B77695B9D289}" type="presParOf" srcId="{E4D57D1D-5D5F-E54E-97CD-60411C66A0CB}" destId="{1587FB0B-951B-7947-98A7-B3BC6597DC37}" srcOrd="0" destOrd="0" presId="urn:microsoft.com/office/officeart/2005/8/layout/hList1"/>
    <dgm:cxn modelId="{EECEE821-D542-324E-BD81-76CAAF5469A0}" type="presParOf" srcId="{1587FB0B-951B-7947-98A7-B3BC6597DC37}" destId="{5FD574B1-6A8E-494D-A4BC-E4C2AC5E34FF}" srcOrd="0" destOrd="0" presId="urn:microsoft.com/office/officeart/2005/8/layout/hList1"/>
    <dgm:cxn modelId="{1974AB11-266F-544C-98AE-AE493BC4E52F}" type="presParOf" srcId="{1587FB0B-951B-7947-98A7-B3BC6597DC37}" destId="{F9CE1BFC-6EF8-4C4E-BAC8-3651BFBF311D}" srcOrd="1" destOrd="0" presId="urn:microsoft.com/office/officeart/2005/8/layout/hList1"/>
    <dgm:cxn modelId="{2D87FE84-F678-A443-84DE-9E6FA88AA245}" type="presParOf" srcId="{E4D57D1D-5D5F-E54E-97CD-60411C66A0CB}" destId="{B4252E03-33D9-864A-8F45-99B83989205B}" srcOrd="1" destOrd="0" presId="urn:microsoft.com/office/officeart/2005/8/layout/hList1"/>
    <dgm:cxn modelId="{5AA3F1B1-4EAE-1D44-B372-E1A096EE15B5}" type="presParOf" srcId="{E4D57D1D-5D5F-E54E-97CD-60411C66A0CB}" destId="{41659386-1FDD-E14D-BE15-547D71055386}" srcOrd="2" destOrd="0" presId="urn:microsoft.com/office/officeart/2005/8/layout/hList1"/>
    <dgm:cxn modelId="{3A2C670C-5BD7-E24E-84C3-EC026DACF1CA}" type="presParOf" srcId="{41659386-1FDD-E14D-BE15-547D71055386}" destId="{E01AB263-202A-BC48-B8EB-63050F295083}" srcOrd="0" destOrd="0" presId="urn:microsoft.com/office/officeart/2005/8/layout/hList1"/>
    <dgm:cxn modelId="{2C3685C7-4502-AD40-A63A-1C6453312416}" type="presParOf" srcId="{41659386-1FDD-E14D-BE15-547D71055386}" destId="{6D481E80-5278-AB41-9086-2FC906CBFBEC}" srcOrd="1" destOrd="0" presId="urn:microsoft.com/office/officeart/2005/8/layout/hList1"/>
    <dgm:cxn modelId="{5E2B9534-DF7A-E745-A74B-DF97C91E8E4A}" type="presParOf" srcId="{E4D57D1D-5D5F-E54E-97CD-60411C66A0CB}" destId="{F969A772-827B-564A-83C4-BA1144BCCD49}" srcOrd="3" destOrd="0" presId="urn:microsoft.com/office/officeart/2005/8/layout/hList1"/>
    <dgm:cxn modelId="{1C60FDB6-5201-694F-B191-B57484662920}" type="presParOf" srcId="{E4D57D1D-5D5F-E54E-97CD-60411C66A0CB}" destId="{FAA8D35C-A2DE-7047-B472-8B1DF64784EC}" srcOrd="4" destOrd="0" presId="urn:microsoft.com/office/officeart/2005/8/layout/hList1"/>
    <dgm:cxn modelId="{5BE86741-5F89-0442-98CC-6269E34334BA}" type="presParOf" srcId="{FAA8D35C-A2DE-7047-B472-8B1DF64784EC}" destId="{04905254-0BF9-D14C-945C-E7DDD0FB8204}" srcOrd="0" destOrd="0" presId="urn:microsoft.com/office/officeart/2005/8/layout/hList1"/>
    <dgm:cxn modelId="{C952F848-36C4-4C41-B962-D0B7C6379CEC}" type="presParOf" srcId="{FAA8D35C-A2DE-7047-B472-8B1DF64784EC}" destId="{AC176819-EB21-5441-A754-99B53C0297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E4960E-B674-4CFF-8AED-0243B0E1172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6C5F3A0-5ED2-481C-8E63-6C0D55CB390D}">
      <dgm:prSet/>
      <dgm:spPr/>
      <dgm:t>
        <a:bodyPr/>
        <a:lstStyle/>
        <a:p>
          <a:r>
            <a:rPr lang="en-US" dirty="0"/>
            <a:t>Disparities exist in multiple aspects of CVD risk assessment, prevention, and management in HIV</a:t>
          </a:r>
        </a:p>
      </dgm:t>
    </dgm:pt>
    <dgm:pt modelId="{BCD86A73-2DEC-4C46-8971-AECDD5D19D71}" type="parTrans" cxnId="{A5375987-A369-406C-9558-257D580AB793}">
      <dgm:prSet/>
      <dgm:spPr/>
      <dgm:t>
        <a:bodyPr/>
        <a:lstStyle/>
        <a:p>
          <a:endParaRPr lang="en-US"/>
        </a:p>
      </dgm:t>
    </dgm:pt>
    <dgm:pt modelId="{6FF01625-1421-49C7-B322-32B9AC1CD578}" type="sibTrans" cxnId="{A5375987-A369-406C-9558-257D580AB793}">
      <dgm:prSet/>
      <dgm:spPr/>
      <dgm:t>
        <a:bodyPr/>
        <a:lstStyle/>
        <a:p>
          <a:endParaRPr lang="en-US"/>
        </a:p>
      </dgm:t>
    </dgm:pt>
    <dgm:pt modelId="{F60447BA-2A81-429C-92C8-4DFF9D1E8660}">
      <dgm:prSet/>
      <dgm:spPr/>
      <dgm:t>
        <a:bodyPr/>
        <a:lstStyle/>
        <a:p>
          <a:pPr algn="ctr"/>
          <a:r>
            <a:rPr lang="en-US" dirty="0"/>
            <a:t>PWH less likely to receive guideline-concordant CVD preventative care</a:t>
          </a:r>
        </a:p>
      </dgm:t>
    </dgm:pt>
    <dgm:pt modelId="{851FE962-230B-4ACE-A026-CFC3CC64F3AE}" type="parTrans" cxnId="{34475F94-0051-400F-A152-4B1DFD80AC20}">
      <dgm:prSet/>
      <dgm:spPr/>
      <dgm:t>
        <a:bodyPr/>
        <a:lstStyle/>
        <a:p>
          <a:endParaRPr lang="en-US"/>
        </a:p>
      </dgm:t>
    </dgm:pt>
    <dgm:pt modelId="{06F2DF2B-1045-41D3-8902-A6542E7B0485}" type="sibTrans" cxnId="{34475F94-0051-400F-A152-4B1DFD80AC20}">
      <dgm:prSet/>
      <dgm:spPr/>
      <dgm:t>
        <a:bodyPr/>
        <a:lstStyle/>
        <a:p>
          <a:endParaRPr lang="en-US"/>
        </a:p>
      </dgm:t>
    </dgm:pt>
    <dgm:pt modelId="{805074AB-9184-4EDD-B6F5-C892D4E00C40}">
      <dgm:prSet/>
      <dgm:spPr/>
      <dgm:t>
        <a:bodyPr/>
        <a:lstStyle/>
        <a:p>
          <a:pPr algn="ctr"/>
          <a:r>
            <a:rPr lang="en-US" dirty="0"/>
            <a:t>Less likely to be prescribed statins if eligible</a:t>
          </a:r>
        </a:p>
      </dgm:t>
    </dgm:pt>
    <dgm:pt modelId="{B445CAA4-9E12-44B8-BE5D-B32729D9630F}" type="parTrans" cxnId="{6A78A806-25C4-4851-A7DF-0ED6E0762BFF}">
      <dgm:prSet/>
      <dgm:spPr/>
      <dgm:t>
        <a:bodyPr/>
        <a:lstStyle/>
        <a:p>
          <a:endParaRPr lang="en-US"/>
        </a:p>
      </dgm:t>
    </dgm:pt>
    <dgm:pt modelId="{F5D73BF3-5120-4FB0-AFE1-187832025882}" type="sibTrans" cxnId="{6A78A806-25C4-4851-A7DF-0ED6E0762BFF}">
      <dgm:prSet/>
      <dgm:spPr/>
      <dgm:t>
        <a:bodyPr/>
        <a:lstStyle/>
        <a:p>
          <a:endParaRPr lang="en-US"/>
        </a:p>
      </dgm:t>
    </dgm:pt>
    <dgm:pt modelId="{9B69CA35-15C3-4315-AE4C-B488577720CB}">
      <dgm:prSet/>
      <dgm:spPr/>
      <dgm:t>
        <a:bodyPr/>
        <a:lstStyle/>
        <a:p>
          <a:r>
            <a:rPr lang="en-US" dirty="0"/>
            <a:t>Interventions to prevent CVD have not been tailored to HIV-specific mechanism</a:t>
          </a:r>
        </a:p>
      </dgm:t>
    </dgm:pt>
    <dgm:pt modelId="{720FB208-EB49-436D-A3F7-1D7652B2FCDF}" type="parTrans" cxnId="{CADAACEE-5D33-4F40-8DA4-823A9FC7ED77}">
      <dgm:prSet/>
      <dgm:spPr/>
      <dgm:t>
        <a:bodyPr/>
        <a:lstStyle/>
        <a:p>
          <a:endParaRPr lang="en-US"/>
        </a:p>
      </dgm:t>
    </dgm:pt>
    <dgm:pt modelId="{C2BBB37B-F3D4-4DBC-9AEB-25B4EFFD8AAB}" type="sibTrans" cxnId="{CADAACEE-5D33-4F40-8DA4-823A9FC7ED77}">
      <dgm:prSet/>
      <dgm:spPr/>
      <dgm:t>
        <a:bodyPr/>
        <a:lstStyle/>
        <a:p>
          <a:endParaRPr lang="en-US"/>
        </a:p>
      </dgm:t>
    </dgm:pt>
    <dgm:pt modelId="{63845007-70F7-4E39-B764-DB47D62A4FF4}">
      <dgm:prSet/>
      <dgm:spPr/>
      <dgm:t>
        <a:bodyPr/>
        <a:lstStyle/>
        <a:p>
          <a:r>
            <a:rPr lang="en-US" dirty="0"/>
            <a:t>Less data available in resource-limited settings</a:t>
          </a:r>
        </a:p>
      </dgm:t>
    </dgm:pt>
    <dgm:pt modelId="{50918D5C-E24E-4DBA-9F3D-1B8052F96B3F}" type="parTrans" cxnId="{D456665A-2871-4B47-9ED5-D1F1FEC0E431}">
      <dgm:prSet/>
      <dgm:spPr/>
      <dgm:t>
        <a:bodyPr/>
        <a:lstStyle/>
        <a:p>
          <a:endParaRPr lang="en-US"/>
        </a:p>
      </dgm:t>
    </dgm:pt>
    <dgm:pt modelId="{B8114F60-47F8-4C57-B857-F0DE8C2295A9}" type="sibTrans" cxnId="{D456665A-2871-4B47-9ED5-D1F1FEC0E431}">
      <dgm:prSet/>
      <dgm:spPr/>
      <dgm:t>
        <a:bodyPr/>
        <a:lstStyle/>
        <a:p>
          <a:endParaRPr lang="en-US"/>
        </a:p>
      </dgm:t>
    </dgm:pt>
    <dgm:pt modelId="{0FF44AFD-BE4C-40AA-BC81-AA8B5DA53CF4}">
      <dgm:prSet/>
      <dgm:spPr/>
      <dgm:t>
        <a:bodyPr/>
        <a:lstStyle/>
        <a:p>
          <a:pPr algn="ctr"/>
          <a:r>
            <a:rPr lang="en-US" dirty="0"/>
            <a:t>Less data available specifically by sex and race/ethnicity</a:t>
          </a:r>
        </a:p>
      </dgm:t>
    </dgm:pt>
    <dgm:pt modelId="{7730CB84-18CD-4467-835D-6E9A28CE8AFC}" type="parTrans" cxnId="{33A4D58F-C775-4A3C-873B-236388E37E18}">
      <dgm:prSet/>
      <dgm:spPr/>
      <dgm:t>
        <a:bodyPr/>
        <a:lstStyle/>
        <a:p>
          <a:endParaRPr lang="en-US"/>
        </a:p>
      </dgm:t>
    </dgm:pt>
    <dgm:pt modelId="{6671F943-A6D2-41FB-AA77-34E8484B839A}" type="sibTrans" cxnId="{33A4D58F-C775-4A3C-873B-236388E37E18}">
      <dgm:prSet/>
      <dgm:spPr/>
      <dgm:t>
        <a:bodyPr/>
        <a:lstStyle/>
        <a:p>
          <a:endParaRPr lang="en-US"/>
        </a:p>
      </dgm:t>
    </dgm:pt>
    <dgm:pt modelId="{16DFD464-4C4F-48CA-A0CF-4ACA20EC30D7}">
      <dgm:prSet/>
      <dgm:spPr/>
      <dgm:t>
        <a:bodyPr/>
        <a:lstStyle/>
        <a:p>
          <a:pPr algn="ctr"/>
          <a:r>
            <a:rPr lang="en-US" dirty="0"/>
            <a:t>Relative risk of CVD and role of inflammation relatively greater for women</a:t>
          </a:r>
        </a:p>
      </dgm:t>
    </dgm:pt>
    <dgm:pt modelId="{E77A14F8-EB80-4885-8D28-5598C442B043}" type="parTrans" cxnId="{CAE9FDF0-4E61-412D-AEE3-F1BF52353CFF}">
      <dgm:prSet/>
      <dgm:spPr/>
      <dgm:t>
        <a:bodyPr/>
        <a:lstStyle/>
        <a:p>
          <a:endParaRPr lang="en-US"/>
        </a:p>
      </dgm:t>
    </dgm:pt>
    <dgm:pt modelId="{DC444C80-00D6-4D09-AAF9-0DDE947F3EFA}" type="sibTrans" cxnId="{CAE9FDF0-4E61-412D-AEE3-F1BF52353CFF}">
      <dgm:prSet/>
      <dgm:spPr/>
      <dgm:t>
        <a:bodyPr/>
        <a:lstStyle/>
        <a:p>
          <a:endParaRPr lang="en-US"/>
        </a:p>
      </dgm:t>
    </dgm:pt>
    <dgm:pt modelId="{49E00FDF-8756-4C45-A2EC-AA7717853B52}">
      <dgm:prSet/>
      <dgm:spPr/>
      <dgm:t>
        <a:bodyPr/>
        <a:lstStyle/>
        <a:p>
          <a:r>
            <a:rPr lang="en-US" dirty="0"/>
            <a:t>Recognition as risk-enhancing factor is a step in the right direction</a:t>
          </a:r>
        </a:p>
      </dgm:t>
    </dgm:pt>
    <dgm:pt modelId="{86302EEF-C6AF-4A20-92F5-27EDD3A95EC4}" type="parTrans" cxnId="{A47D6206-1CED-4BF9-BB94-5FB583A5EC4A}">
      <dgm:prSet/>
      <dgm:spPr/>
      <dgm:t>
        <a:bodyPr/>
        <a:lstStyle/>
        <a:p>
          <a:endParaRPr lang="en-US"/>
        </a:p>
      </dgm:t>
    </dgm:pt>
    <dgm:pt modelId="{E8BA45E3-05A6-40D6-BBA6-57E6F1E3E13C}" type="sibTrans" cxnId="{A47D6206-1CED-4BF9-BB94-5FB583A5EC4A}">
      <dgm:prSet/>
      <dgm:spPr/>
      <dgm:t>
        <a:bodyPr/>
        <a:lstStyle/>
        <a:p>
          <a:endParaRPr lang="en-US"/>
        </a:p>
      </dgm:t>
    </dgm:pt>
    <dgm:pt modelId="{31921800-6269-4AB9-A998-B009D87B37B9}">
      <dgm:prSet/>
      <dgm:spPr/>
      <dgm:t>
        <a:bodyPr/>
        <a:lstStyle/>
        <a:p>
          <a:r>
            <a:rPr lang="en-US" dirty="0"/>
            <a:t>Critical need for HIV-specific CVD prevention approaches and intervention</a:t>
          </a:r>
        </a:p>
      </dgm:t>
    </dgm:pt>
    <dgm:pt modelId="{8915FD2A-C8F6-4B3E-B1F2-08B5284C1EA8}" type="parTrans" cxnId="{FB3B2F4A-2BF2-4507-B9F8-C8D0A72F97EA}">
      <dgm:prSet/>
      <dgm:spPr/>
      <dgm:t>
        <a:bodyPr/>
        <a:lstStyle/>
        <a:p>
          <a:endParaRPr lang="en-US"/>
        </a:p>
      </dgm:t>
    </dgm:pt>
    <dgm:pt modelId="{1ABCA0CF-7F0B-4E18-BBB6-864FF35219BE}" type="sibTrans" cxnId="{FB3B2F4A-2BF2-4507-B9F8-C8D0A72F97EA}">
      <dgm:prSet/>
      <dgm:spPr/>
      <dgm:t>
        <a:bodyPr/>
        <a:lstStyle/>
        <a:p>
          <a:endParaRPr lang="en-US"/>
        </a:p>
      </dgm:t>
    </dgm:pt>
    <dgm:pt modelId="{9E8F6F77-CE48-4EC0-A86D-433322EFAFA1}">
      <dgm:prSet/>
      <dgm:spPr/>
      <dgm:t>
        <a:bodyPr/>
        <a:lstStyle/>
        <a:p>
          <a:r>
            <a:rPr lang="en-US" dirty="0"/>
            <a:t>CVD risk prediction functions underestimate risk in PWH</a:t>
          </a:r>
        </a:p>
      </dgm:t>
    </dgm:pt>
    <dgm:pt modelId="{2DDE3997-CC36-4A9A-A3B5-D067C7B33168}" type="parTrans" cxnId="{D88FF048-656A-4FD9-888C-56AA26E53A9E}">
      <dgm:prSet/>
      <dgm:spPr/>
      <dgm:t>
        <a:bodyPr/>
        <a:lstStyle/>
        <a:p>
          <a:endParaRPr lang="en-US"/>
        </a:p>
      </dgm:t>
    </dgm:pt>
    <dgm:pt modelId="{9EC47B0E-8E03-459D-949A-F6B7D9945CE8}" type="sibTrans" cxnId="{D88FF048-656A-4FD9-888C-56AA26E53A9E}">
      <dgm:prSet/>
      <dgm:spPr/>
      <dgm:t>
        <a:bodyPr/>
        <a:lstStyle/>
        <a:p>
          <a:endParaRPr lang="en-US"/>
        </a:p>
      </dgm:t>
    </dgm:pt>
    <dgm:pt modelId="{B0C2A92E-2F7E-9341-A865-1D79D5696FAB}" type="pres">
      <dgm:prSet presAssocID="{BEE4960E-B674-4CFF-8AED-0243B0E11726}" presName="diagram" presStyleCnt="0">
        <dgm:presLayoutVars>
          <dgm:dir/>
          <dgm:resizeHandles val="exact"/>
        </dgm:presLayoutVars>
      </dgm:prSet>
      <dgm:spPr/>
    </dgm:pt>
    <dgm:pt modelId="{7F5CC254-974C-BF44-89CE-94AB99A4C4EA}" type="pres">
      <dgm:prSet presAssocID="{E6C5F3A0-5ED2-481C-8E63-6C0D55CB390D}" presName="node" presStyleLbl="node1" presStyleIdx="0" presStyleCnt="7">
        <dgm:presLayoutVars>
          <dgm:bulletEnabled val="1"/>
        </dgm:presLayoutVars>
      </dgm:prSet>
      <dgm:spPr/>
    </dgm:pt>
    <dgm:pt modelId="{1326D66C-0E61-3E44-B59F-A47109ED519A}" type="pres">
      <dgm:prSet presAssocID="{6FF01625-1421-49C7-B322-32B9AC1CD578}" presName="sibTrans" presStyleCnt="0"/>
      <dgm:spPr/>
    </dgm:pt>
    <dgm:pt modelId="{A79438AC-8CD9-BE44-85DB-4CB729D1B73F}" type="pres">
      <dgm:prSet presAssocID="{F60447BA-2A81-429C-92C8-4DFF9D1E8660}" presName="node" presStyleLbl="node1" presStyleIdx="1" presStyleCnt="7">
        <dgm:presLayoutVars>
          <dgm:bulletEnabled val="1"/>
        </dgm:presLayoutVars>
      </dgm:prSet>
      <dgm:spPr/>
    </dgm:pt>
    <dgm:pt modelId="{0CE278D1-EAE2-244C-BC84-B720C59940D5}" type="pres">
      <dgm:prSet presAssocID="{06F2DF2B-1045-41D3-8902-A6542E7B0485}" presName="sibTrans" presStyleCnt="0"/>
      <dgm:spPr/>
    </dgm:pt>
    <dgm:pt modelId="{33AB56F9-7797-8547-B765-5B635FD875DD}" type="pres">
      <dgm:prSet presAssocID="{9B69CA35-15C3-4315-AE4C-B488577720CB}" presName="node" presStyleLbl="node1" presStyleIdx="2" presStyleCnt="7">
        <dgm:presLayoutVars>
          <dgm:bulletEnabled val="1"/>
        </dgm:presLayoutVars>
      </dgm:prSet>
      <dgm:spPr/>
    </dgm:pt>
    <dgm:pt modelId="{B7F810CD-3A46-1E48-9A7B-E045D031DE74}" type="pres">
      <dgm:prSet presAssocID="{C2BBB37B-F3D4-4DBC-9AEB-25B4EFFD8AAB}" presName="sibTrans" presStyleCnt="0"/>
      <dgm:spPr/>
    </dgm:pt>
    <dgm:pt modelId="{BB815ABE-DD86-A84E-AA85-655D64A2B9E3}" type="pres">
      <dgm:prSet presAssocID="{63845007-70F7-4E39-B764-DB47D62A4FF4}" presName="node" presStyleLbl="node1" presStyleIdx="3" presStyleCnt="7">
        <dgm:presLayoutVars>
          <dgm:bulletEnabled val="1"/>
        </dgm:presLayoutVars>
      </dgm:prSet>
      <dgm:spPr/>
    </dgm:pt>
    <dgm:pt modelId="{75C0507E-5DCF-1146-BB5E-F1AAE4A8F747}" type="pres">
      <dgm:prSet presAssocID="{B8114F60-47F8-4C57-B857-F0DE8C2295A9}" presName="sibTrans" presStyleCnt="0"/>
      <dgm:spPr/>
    </dgm:pt>
    <dgm:pt modelId="{C4823069-1436-DC48-824B-9471E3299431}" type="pres">
      <dgm:prSet presAssocID="{0FF44AFD-BE4C-40AA-BC81-AA8B5DA53CF4}" presName="node" presStyleLbl="node1" presStyleIdx="4" presStyleCnt="7">
        <dgm:presLayoutVars>
          <dgm:bulletEnabled val="1"/>
        </dgm:presLayoutVars>
      </dgm:prSet>
      <dgm:spPr/>
    </dgm:pt>
    <dgm:pt modelId="{34995690-DF16-ED47-81FB-4F9F28D5F81F}" type="pres">
      <dgm:prSet presAssocID="{6671F943-A6D2-41FB-AA77-34E8484B839A}" presName="sibTrans" presStyleCnt="0"/>
      <dgm:spPr/>
    </dgm:pt>
    <dgm:pt modelId="{42B5F3DC-57D6-5D41-9958-0EABCCBBCAA0}" type="pres">
      <dgm:prSet presAssocID="{49E00FDF-8756-4C45-A2EC-AA7717853B52}" presName="node" presStyleLbl="node1" presStyleIdx="5" presStyleCnt="7">
        <dgm:presLayoutVars>
          <dgm:bulletEnabled val="1"/>
        </dgm:presLayoutVars>
      </dgm:prSet>
      <dgm:spPr/>
    </dgm:pt>
    <dgm:pt modelId="{0A0C7926-4A41-3844-8FAD-203502B73362}" type="pres">
      <dgm:prSet presAssocID="{E8BA45E3-05A6-40D6-BBA6-57E6F1E3E13C}" presName="sibTrans" presStyleCnt="0"/>
      <dgm:spPr/>
    </dgm:pt>
    <dgm:pt modelId="{C970F8AF-D424-6A4C-BDB5-21430B182AD8}" type="pres">
      <dgm:prSet presAssocID="{31921800-6269-4AB9-A998-B009D87B37B9}" presName="node" presStyleLbl="node1" presStyleIdx="6" presStyleCnt="7">
        <dgm:presLayoutVars>
          <dgm:bulletEnabled val="1"/>
        </dgm:presLayoutVars>
      </dgm:prSet>
      <dgm:spPr/>
    </dgm:pt>
  </dgm:ptLst>
  <dgm:cxnLst>
    <dgm:cxn modelId="{A47D6206-1CED-4BF9-BB94-5FB583A5EC4A}" srcId="{BEE4960E-B674-4CFF-8AED-0243B0E11726}" destId="{49E00FDF-8756-4C45-A2EC-AA7717853B52}" srcOrd="5" destOrd="0" parTransId="{86302EEF-C6AF-4A20-92F5-27EDD3A95EC4}" sibTransId="{E8BA45E3-05A6-40D6-BBA6-57E6F1E3E13C}"/>
    <dgm:cxn modelId="{6A78A806-25C4-4851-A7DF-0ED6E0762BFF}" srcId="{F60447BA-2A81-429C-92C8-4DFF9D1E8660}" destId="{805074AB-9184-4EDD-B6F5-C892D4E00C40}" srcOrd="0" destOrd="0" parTransId="{B445CAA4-9E12-44B8-BE5D-B32729D9630F}" sibTransId="{F5D73BF3-5120-4FB0-AFE1-187832025882}"/>
    <dgm:cxn modelId="{76849B19-4701-2C45-9D0E-3DE6781943BC}" type="presOf" srcId="{63845007-70F7-4E39-B764-DB47D62A4FF4}" destId="{BB815ABE-DD86-A84E-AA85-655D64A2B9E3}" srcOrd="0" destOrd="0" presId="urn:microsoft.com/office/officeart/2005/8/layout/default"/>
    <dgm:cxn modelId="{E8E00E1C-D5A0-FD42-8890-B9F588DE411C}" type="presOf" srcId="{E6C5F3A0-5ED2-481C-8E63-6C0D55CB390D}" destId="{7F5CC254-974C-BF44-89CE-94AB99A4C4EA}" srcOrd="0" destOrd="0" presId="urn:microsoft.com/office/officeart/2005/8/layout/default"/>
    <dgm:cxn modelId="{869AE225-C394-F645-BA96-561D2030446E}" type="presOf" srcId="{0FF44AFD-BE4C-40AA-BC81-AA8B5DA53CF4}" destId="{C4823069-1436-DC48-824B-9471E3299431}" srcOrd="0" destOrd="0" presId="urn:microsoft.com/office/officeart/2005/8/layout/default"/>
    <dgm:cxn modelId="{D88FF048-656A-4FD9-888C-56AA26E53A9E}" srcId="{9B69CA35-15C3-4315-AE4C-B488577720CB}" destId="{9E8F6F77-CE48-4EC0-A86D-433322EFAFA1}" srcOrd="0" destOrd="0" parTransId="{2DDE3997-CC36-4A9A-A3B5-D067C7B33168}" sibTransId="{9EC47B0E-8E03-459D-949A-F6B7D9945CE8}"/>
    <dgm:cxn modelId="{FB3B2F4A-2BF2-4507-B9F8-C8D0A72F97EA}" srcId="{BEE4960E-B674-4CFF-8AED-0243B0E11726}" destId="{31921800-6269-4AB9-A998-B009D87B37B9}" srcOrd="6" destOrd="0" parTransId="{8915FD2A-C8F6-4B3E-B1F2-08B5284C1EA8}" sibTransId="{1ABCA0CF-7F0B-4E18-BBB6-864FF35219BE}"/>
    <dgm:cxn modelId="{BA7A9E4F-BB4F-0A44-8FC5-6546C5AC8B8D}" type="presOf" srcId="{9B69CA35-15C3-4315-AE4C-B488577720CB}" destId="{33AB56F9-7797-8547-B765-5B635FD875DD}" srcOrd="0" destOrd="0" presId="urn:microsoft.com/office/officeart/2005/8/layout/default"/>
    <dgm:cxn modelId="{D456665A-2871-4B47-9ED5-D1F1FEC0E431}" srcId="{BEE4960E-B674-4CFF-8AED-0243B0E11726}" destId="{63845007-70F7-4E39-B764-DB47D62A4FF4}" srcOrd="3" destOrd="0" parTransId="{50918D5C-E24E-4DBA-9F3D-1B8052F96B3F}" sibTransId="{B8114F60-47F8-4C57-B857-F0DE8C2295A9}"/>
    <dgm:cxn modelId="{A5375987-A369-406C-9558-257D580AB793}" srcId="{BEE4960E-B674-4CFF-8AED-0243B0E11726}" destId="{E6C5F3A0-5ED2-481C-8E63-6C0D55CB390D}" srcOrd="0" destOrd="0" parTransId="{BCD86A73-2DEC-4C46-8971-AECDD5D19D71}" sibTransId="{6FF01625-1421-49C7-B322-32B9AC1CD578}"/>
    <dgm:cxn modelId="{79C83989-34E6-8343-AEB8-77003C514DA2}" type="presOf" srcId="{49E00FDF-8756-4C45-A2EC-AA7717853B52}" destId="{42B5F3DC-57D6-5D41-9958-0EABCCBBCAA0}" srcOrd="0" destOrd="0" presId="urn:microsoft.com/office/officeart/2005/8/layout/default"/>
    <dgm:cxn modelId="{33A4D58F-C775-4A3C-873B-236388E37E18}" srcId="{BEE4960E-B674-4CFF-8AED-0243B0E11726}" destId="{0FF44AFD-BE4C-40AA-BC81-AA8B5DA53CF4}" srcOrd="4" destOrd="0" parTransId="{7730CB84-18CD-4467-835D-6E9A28CE8AFC}" sibTransId="{6671F943-A6D2-41FB-AA77-34E8484B839A}"/>
    <dgm:cxn modelId="{34475F94-0051-400F-A152-4B1DFD80AC20}" srcId="{BEE4960E-B674-4CFF-8AED-0243B0E11726}" destId="{F60447BA-2A81-429C-92C8-4DFF9D1E8660}" srcOrd="1" destOrd="0" parTransId="{851FE962-230B-4ACE-A026-CFC3CC64F3AE}" sibTransId="{06F2DF2B-1045-41D3-8902-A6542E7B0485}"/>
    <dgm:cxn modelId="{9D77F3A9-F315-FA49-BD8E-797AD3942AFC}" type="presOf" srcId="{805074AB-9184-4EDD-B6F5-C892D4E00C40}" destId="{A79438AC-8CD9-BE44-85DB-4CB729D1B73F}" srcOrd="0" destOrd="1" presId="urn:microsoft.com/office/officeart/2005/8/layout/default"/>
    <dgm:cxn modelId="{877BE5AA-69CA-E649-A542-1EDA1E1CF513}" type="presOf" srcId="{16DFD464-4C4F-48CA-A0CF-4ACA20EC30D7}" destId="{C4823069-1436-DC48-824B-9471E3299431}" srcOrd="0" destOrd="1" presId="urn:microsoft.com/office/officeart/2005/8/layout/default"/>
    <dgm:cxn modelId="{7D1CD0BA-8C20-1542-A522-CBA6EF4A6FE3}" type="presOf" srcId="{31921800-6269-4AB9-A998-B009D87B37B9}" destId="{C970F8AF-D424-6A4C-BDB5-21430B182AD8}" srcOrd="0" destOrd="0" presId="urn:microsoft.com/office/officeart/2005/8/layout/default"/>
    <dgm:cxn modelId="{C938A6D7-A356-4D58-8347-D60413C5B344}" type="presOf" srcId="{9E8F6F77-CE48-4EC0-A86D-433322EFAFA1}" destId="{33AB56F9-7797-8547-B765-5B635FD875DD}" srcOrd="0" destOrd="1" presId="urn:microsoft.com/office/officeart/2005/8/layout/default"/>
    <dgm:cxn modelId="{2F782CE4-5C5F-944C-933D-672B8134025B}" type="presOf" srcId="{F60447BA-2A81-429C-92C8-4DFF9D1E8660}" destId="{A79438AC-8CD9-BE44-85DB-4CB729D1B73F}" srcOrd="0" destOrd="0" presId="urn:microsoft.com/office/officeart/2005/8/layout/default"/>
    <dgm:cxn modelId="{CADAACEE-5D33-4F40-8DA4-823A9FC7ED77}" srcId="{BEE4960E-B674-4CFF-8AED-0243B0E11726}" destId="{9B69CA35-15C3-4315-AE4C-B488577720CB}" srcOrd="2" destOrd="0" parTransId="{720FB208-EB49-436D-A3F7-1D7652B2FCDF}" sibTransId="{C2BBB37B-F3D4-4DBC-9AEB-25B4EFFD8AAB}"/>
    <dgm:cxn modelId="{CAE9FDF0-4E61-412D-AEE3-F1BF52353CFF}" srcId="{0FF44AFD-BE4C-40AA-BC81-AA8B5DA53CF4}" destId="{16DFD464-4C4F-48CA-A0CF-4ACA20EC30D7}" srcOrd="0" destOrd="0" parTransId="{E77A14F8-EB80-4885-8D28-5598C442B043}" sibTransId="{DC444C80-00D6-4D09-AAF9-0DDE947F3EFA}"/>
    <dgm:cxn modelId="{000DF7FC-B83B-5540-A3F6-824FA4368795}" type="presOf" srcId="{BEE4960E-B674-4CFF-8AED-0243B0E11726}" destId="{B0C2A92E-2F7E-9341-A865-1D79D5696FAB}" srcOrd="0" destOrd="0" presId="urn:microsoft.com/office/officeart/2005/8/layout/default"/>
    <dgm:cxn modelId="{CE1B5ACC-D48E-3B44-A6B3-000988237BDB}" type="presParOf" srcId="{B0C2A92E-2F7E-9341-A865-1D79D5696FAB}" destId="{7F5CC254-974C-BF44-89CE-94AB99A4C4EA}" srcOrd="0" destOrd="0" presId="urn:microsoft.com/office/officeart/2005/8/layout/default"/>
    <dgm:cxn modelId="{2F474E85-A050-974C-9DC5-3FB47762FC64}" type="presParOf" srcId="{B0C2A92E-2F7E-9341-A865-1D79D5696FAB}" destId="{1326D66C-0E61-3E44-B59F-A47109ED519A}" srcOrd="1" destOrd="0" presId="urn:microsoft.com/office/officeart/2005/8/layout/default"/>
    <dgm:cxn modelId="{BC1B5D03-E7FB-8143-847D-A05D3C222901}" type="presParOf" srcId="{B0C2A92E-2F7E-9341-A865-1D79D5696FAB}" destId="{A79438AC-8CD9-BE44-85DB-4CB729D1B73F}" srcOrd="2" destOrd="0" presId="urn:microsoft.com/office/officeart/2005/8/layout/default"/>
    <dgm:cxn modelId="{11141C27-A76E-8D42-A9FB-F200C8628FA9}" type="presParOf" srcId="{B0C2A92E-2F7E-9341-A865-1D79D5696FAB}" destId="{0CE278D1-EAE2-244C-BC84-B720C59940D5}" srcOrd="3" destOrd="0" presId="urn:microsoft.com/office/officeart/2005/8/layout/default"/>
    <dgm:cxn modelId="{A0828E6F-A191-8045-9C45-A6609832EDCC}" type="presParOf" srcId="{B0C2A92E-2F7E-9341-A865-1D79D5696FAB}" destId="{33AB56F9-7797-8547-B765-5B635FD875DD}" srcOrd="4" destOrd="0" presId="urn:microsoft.com/office/officeart/2005/8/layout/default"/>
    <dgm:cxn modelId="{76226D5C-7AC4-BD49-A49E-94E7AF7F735F}" type="presParOf" srcId="{B0C2A92E-2F7E-9341-A865-1D79D5696FAB}" destId="{B7F810CD-3A46-1E48-9A7B-E045D031DE74}" srcOrd="5" destOrd="0" presId="urn:microsoft.com/office/officeart/2005/8/layout/default"/>
    <dgm:cxn modelId="{B07A064E-36AE-D649-B017-04A1CAFA5A47}" type="presParOf" srcId="{B0C2A92E-2F7E-9341-A865-1D79D5696FAB}" destId="{BB815ABE-DD86-A84E-AA85-655D64A2B9E3}" srcOrd="6" destOrd="0" presId="urn:microsoft.com/office/officeart/2005/8/layout/default"/>
    <dgm:cxn modelId="{A1773ED2-49A6-3B41-B18B-775822834003}" type="presParOf" srcId="{B0C2A92E-2F7E-9341-A865-1D79D5696FAB}" destId="{75C0507E-5DCF-1146-BB5E-F1AAE4A8F747}" srcOrd="7" destOrd="0" presId="urn:microsoft.com/office/officeart/2005/8/layout/default"/>
    <dgm:cxn modelId="{8953CA78-6BEA-314F-ABE1-C13A790D3E4F}" type="presParOf" srcId="{B0C2A92E-2F7E-9341-A865-1D79D5696FAB}" destId="{C4823069-1436-DC48-824B-9471E3299431}" srcOrd="8" destOrd="0" presId="urn:microsoft.com/office/officeart/2005/8/layout/default"/>
    <dgm:cxn modelId="{24836226-D4C5-8143-9A3F-828DD24959F0}" type="presParOf" srcId="{B0C2A92E-2F7E-9341-A865-1D79D5696FAB}" destId="{34995690-DF16-ED47-81FB-4F9F28D5F81F}" srcOrd="9" destOrd="0" presId="urn:microsoft.com/office/officeart/2005/8/layout/default"/>
    <dgm:cxn modelId="{BCA4318A-B4DA-3644-90CF-F5C16E341A11}" type="presParOf" srcId="{B0C2A92E-2F7E-9341-A865-1D79D5696FAB}" destId="{42B5F3DC-57D6-5D41-9958-0EABCCBBCAA0}" srcOrd="10" destOrd="0" presId="urn:microsoft.com/office/officeart/2005/8/layout/default"/>
    <dgm:cxn modelId="{191C756D-996E-884B-9B36-BE5C97ABE5DD}" type="presParOf" srcId="{B0C2A92E-2F7E-9341-A865-1D79D5696FAB}" destId="{0A0C7926-4A41-3844-8FAD-203502B73362}" srcOrd="11" destOrd="0" presId="urn:microsoft.com/office/officeart/2005/8/layout/default"/>
    <dgm:cxn modelId="{A43FF572-45BE-044A-AFB3-B3D4C44646FE}" type="presParOf" srcId="{B0C2A92E-2F7E-9341-A865-1D79D5696FAB}" destId="{C970F8AF-D424-6A4C-BDB5-21430B182AD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58290B-D9C7-46CB-A49B-B6E08A23A88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0AEF3A-4B94-448B-937F-6BBE4A336C32}">
      <dgm:prSet/>
      <dgm:spPr/>
      <dgm:t>
        <a:bodyPr/>
        <a:lstStyle/>
        <a:p>
          <a:r>
            <a:rPr lang="en-US"/>
            <a:t>Disparities in prevention and management of aging-associated chronic diseases</a:t>
          </a:r>
        </a:p>
      </dgm:t>
    </dgm:pt>
    <dgm:pt modelId="{57D75B14-E481-4F18-A58E-C67F3DC688FC}" type="parTrans" cxnId="{BED3D80A-AE3B-414D-940A-A904A78AA903}">
      <dgm:prSet/>
      <dgm:spPr/>
      <dgm:t>
        <a:bodyPr/>
        <a:lstStyle/>
        <a:p>
          <a:endParaRPr lang="en-US"/>
        </a:p>
      </dgm:t>
    </dgm:pt>
    <dgm:pt modelId="{365A9D63-0DB7-42D5-8696-31D61BDAD7BD}" type="sibTrans" cxnId="{BED3D80A-AE3B-414D-940A-A904A78AA903}">
      <dgm:prSet/>
      <dgm:spPr/>
      <dgm:t>
        <a:bodyPr/>
        <a:lstStyle/>
        <a:p>
          <a:endParaRPr lang="en-US"/>
        </a:p>
      </dgm:t>
    </dgm:pt>
    <dgm:pt modelId="{B92CE006-507A-41DB-AADB-183190E2D3F7}">
      <dgm:prSet/>
      <dgm:spPr/>
      <dgm:t>
        <a:bodyPr/>
        <a:lstStyle/>
        <a:p>
          <a:r>
            <a:rPr lang="en-US"/>
            <a:t>PWH less like to receive guideline-concordant preventative care (e.g. less likely to be prescribed statins if eligible)</a:t>
          </a:r>
        </a:p>
      </dgm:t>
    </dgm:pt>
    <dgm:pt modelId="{BE74B133-3319-4A89-AC41-562450F5E96B}" type="parTrans" cxnId="{5197D809-EBCB-4B1D-B0ED-EEA6BD1D1162}">
      <dgm:prSet/>
      <dgm:spPr/>
      <dgm:t>
        <a:bodyPr/>
        <a:lstStyle/>
        <a:p>
          <a:endParaRPr lang="en-US"/>
        </a:p>
      </dgm:t>
    </dgm:pt>
    <dgm:pt modelId="{BD22BC78-D9B3-4580-BDFD-F01565D395BF}" type="sibTrans" cxnId="{5197D809-EBCB-4B1D-B0ED-EEA6BD1D1162}">
      <dgm:prSet/>
      <dgm:spPr/>
      <dgm:t>
        <a:bodyPr/>
        <a:lstStyle/>
        <a:p>
          <a:endParaRPr lang="en-US"/>
        </a:p>
      </dgm:t>
    </dgm:pt>
    <dgm:pt modelId="{18F61394-EB46-46BE-95B9-1C8C2A666D78}">
      <dgm:prSet/>
      <dgm:spPr/>
      <dgm:t>
        <a:bodyPr/>
        <a:lstStyle/>
        <a:p>
          <a:r>
            <a:rPr lang="en-US"/>
            <a:t>Lack of HIV-specific guidance</a:t>
          </a:r>
        </a:p>
      </dgm:t>
    </dgm:pt>
    <dgm:pt modelId="{06B06B31-860C-4048-A521-8EC193FE394F}" type="parTrans" cxnId="{CFAE798F-DD05-47DD-A6B8-672DFC40C9D2}">
      <dgm:prSet/>
      <dgm:spPr/>
      <dgm:t>
        <a:bodyPr/>
        <a:lstStyle/>
        <a:p>
          <a:endParaRPr lang="en-US"/>
        </a:p>
      </dgm:t>
    </dgm:pt>
    <dgm:pt modelId="{F3A26C67-EF6C-414F-BD89-B12546AEC0DB}" type="sibTrans" cxnId="{CFAE798F-DD05-47DD-A6B8-672DFC40C9D2}">
      <dgm:prSet/>
      <dgm:spPr/>
      <dgm:t>
        <a:bodyPr/>
        <a:lstStyle/>
        <a:p>
          <a:endParaRPr lang="en-US"/>
        </a:p>
      </dgm:t>
    </dgm:pt>
    <dgm:pt modelId="{C8F67969-67EA-424C-A3BD-8F011F3D2783}">
      <dgm:prSet/>
      <dgm:spPr/>
      <dgm:t>
        <a:bodyPr/>
        <a:lstStyle/>
        <a:p>
          <a:r>
            <a:rPr lang="en-US"/>
            <a:t>Chronic disease guidelines</a:t>
          </a:r>
        </a:p>
      </dgm:t>
    </dgm:pt>
    <dgm:pt modelId="{A06B3A2D-5777-41CD-92C8-1646AD4D3044}" type="parTrans" cxnId="{34C42436-853E-45FB-A4BA-7ED93EC57378}">
      <dgm:prSet/>
      <dgm:spPr/>
      <dgm:t>
        <a:bodyPr/>
        <a:lstStyle/>
        <a:p>
          <a:endParaRPr lang="en-US"/>
        </a:p>
      </dgm:t>
    </dgm:pt>
    <dgm:pt modelId="{D800A7AC-8F4A-49BB-A917-9A7D5EB06EE5}" type="sibTrans" cxnId="{34C42436-853E-45FB-A4BA-7ED93EC57378}">
      <dgm:prSet/>
      <dgm:spPr/>
      <dgm:t>
        <a:bodyPr/>
        <a:lstStyle/>
        <a:p>
          <a:endParaRPr lang="en-US"/>
        </a:p>
      </dgm:t>
    </dgm:pt>
    <dgm:pt modelId="{8FDFAD37-5B83-4C50-89F1-AEBA1FCD2932}">
      <dgm:prSet/>
      <dgm:spPr/>
      <dgm:t>
        <a:bodyPr/>
        <a:lstStyle/>
        <a:p>
          <a:r>
            <a:rPr lang="en-US"/>
            <a:t>Public health policies</a:t>
          </a:r>
        </a:p>
      </dgm:t>
    </dgm:pt>
    <dgm:pt modelId="{E9565BAF-C77B-4CCF-84D0-134BBDBF19CA}" type="parTrans" cxnId="{7C6CCE8D-7D1C-4D31-8ED1-253083316BB2}">
      <dgm:prSet/>
      <dgm:spPr/>
      <dgm:t>
        <a:bodyPr/>
        <a:lstStyle/>
        <a:p>
          <a:endParaRPr lang="en-US"/>
        </a:p>
      </dgm:t>
    </dgm:pt>
    <dgm:pt modelId="{C1A7EF72-D925-4C42-9B38-D9D9BB6EE929}" type="sibTrans" cxnId="{7C6CCE8D-7D1C-4D31-8ED1-253083316BB2}">
      <dgm:prSet/>
      <dgm:spPr/>
      <dgm:t>
        <a:bodyPr/>
        <a:lstStyle/>
        <a:p>
          <a:endParaRPr lang="en-US"/>
        </a:p>
      </dgm:t>
    </dgm:pt>
    <dgm:pt modelId="{CE429E39-5E93-452F-8759-BA9560268BEF}">
      <dgm:prSet/>
      <dgm:spPr/>
      <dgm:t>
        <a:bodyPr/>
        <a:lstStyle/>
        <a:p>
          <a:r>
            <a:rPr lang="en-US"/>
            <a:t>Limited access to expertise in geriatric medicine</a:t>
          </a:r>
        </a:p>
      </dgm:t>
    </dgm:pt>
    <dgm:pt modelId="{021E5B03-255A-420F-9222-37BC6A51D61F}" type="parTrans" cxnId="{E85D2D5A-964A-4483-A526-00C8FEFB8D7F}">
      <dgm:prSet/>
      <dgm:spPr/>
      <dgm:t>
        <a:bodyPr/>
        <a:lstStyle/>
        <a:p>
          <a:endParaRPr lang="en-US"/>
        </a:p>
      </dgm:t>
    </dgm:pt>
    <dgm:pt modelId="{6A238D7F-9320-4692-89B2-0777EF4FDE5F}" type="sibTrans" cxnId="{E85D2D5A-964A-4483-A526-00C8FEFB8D7F}">
      <dgm:prSet/>
      <dgm:spPr/>
      <dgm:t>
        <a:bodyPr/>
        <a:lstStyle/>
        <a:p>
          <a:endParaRPr lang="en-US"/>
        </a:p>
      </dgm:t>
    </dgm:pt>
    <dgm:pt modelId="{28834B20-6338-4BA0-8930-3AD44587B7DA}" type="pres">
      <dgm:prSet presAssocID="{1758290B-D9C7-46CB-A49B-B6E08A23A889}" presName="root" presStyleCnt="0">
        <dgm:presLayoutVars>
          <dgm:dir/>
          <dgm:resizeHandles val="exact"/>
        </dgm:presLayoutVars>
      </dgm:prSet>
      <dgm:spPr/>
    </dgm:pt>
    <dgm:pt modelId="{3F7408B7-2F86-46B0-B9E1-06E4E3592A62}" type="pres">
      <dgm:prSet presAssocID="{FB0AEF3A-4B94-448B-937F-6BBE4A336C32}" presName="compNode" presStyleCnt="0"/>
      <dgm:spPr/>
    </dgm:pt>
    <dgm:pt modelId="{AD5C1559-1B9F-473B-992B-85F47721BBF8}" type="pres">
      <dgm:prSet presAssocID="{FB0AEF3A-4B94-448B-937F-6BBE4A336C32}" presName="bgRect" presStyleLbl="bgShp" presStyleIdx="0" presStyleCnt="3"/>
      <dgm:spPr/>
    </dgm:pt>
    <dgm:pt modelId="{A68C9037-FB63-4ECA-AFDA-F021E18330D3}" type="pres">
      <dgm:prSet presAssocID="{FB0AEF3A-4B94-448B-937F-6BBE4A336C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8D10834-80C7-4667-B9C2-7913835A9A78}" type="pres">
      <dgm:prSet presAssocID="{FB0AEF3A-4B94-448B-937F-6BBE4A336C32}" presName="spaceRect" presStyleCnt="0"/>
      <dgm:spPr/>
    </dgm:pt>
    <dgm:pt modelId="{FD1A740F-8909-459B-AF7E-EB0C003B7FE1}" type="pres">
      <dgm:prSet presAssocID="{FB0AEF3A-4B94-448B-937F-6BBE4A336C32}" presName="parTx" presStyleLbl="revTx" presStyleIdx="0" presStyleCnt="5">
        <dgm:presLayoutVars>
          <dgm:chMax val="0"/>
          <dgm:chPref val="0"/>
        </dgm:presLayoutVars>
      </dgm:prSet>
      <dgm:spPr/>
    </dgm:pt>
    <dgm:pt modelId="{1CB9F054-C927-4F06-9918-BB4B9AF5FEEC}" type="pres">
      <dgm:prSet presAssocID="{FB0AEF3A-4B94-448B-937F-6BBE4A336C32}" presName="desTx" presStyleLbl="revTx" presStyleIdx="1" presStyleCnt="5">
        <dgm:presLayoutVars/>
      </dgm:prSet>
      <dgm:spPr/>
    </dgm:pt>
    <dgm:pt modelId="{1C3D4207-BB16-46AC-8174-E6BF5E20C405}" type="pres">
      <dgm:prSet presAssocID="{365A9D63-0DB7-42D5-8696-31D61BDAD7BD}" presName="sibTrans" presStyleCnt="0"/>
      <dgm:spPr/>
    </dgm:pt>
    <dgm:pt modelId="{CD508258-5A2D-4149-B9AB-89F1F76B0C15}" type="pres">
      <dgm:prSet presAssocID="{18F61394-EB46-46BE-95B9-1C8C2A666D78}" presName="compNode" presStyleCnt="0"/>
      <dgm:spPr/>
    </dgm:pt>
    <dgm:pt modelId="{13DC77DA-96B3-4741-82ED-46ACE44BA4F4}" type="pres">
      <dgm:prSet presAssocID="{18F61394-EB46-46BE-95B9-1C8C2A666D78}" presName="bgRect" presStyleLbl="bgShp" presStyleIdx="1" presStyleCnt="3"/>
      <dgm:spPr/>
    </dgm:pt>
    <dgm:pt modelId="{A3DEE60E-FAA4-4B19-A1CD-7D4378E09708}" type="pres">
      <dgm:prSet presAssocID="{18F61394-EB46-46BE-95B9-1C8C2A666D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1C8A6DE0-68F0-4BD0-9477-0AB0D3D2FBB8}" type="pres">
      <dgm:prSet presAssocID="{18F61394-EB46-46BE-95B9-1C8C2A666D78}" presName="spaceRect" presStyleCnt="0"/>
      <dgm:spPr/>
    </dgm:pt>
    <dgm:pt modelId="{3FAFF4E1-552B-401D-A381-49414433C0E0}" type="pres">
      <dgm:prSet presAssocID="{18F61394-EB46-46BE-95B9-1C8C2A666D78}" presName="parTx" presStyleLbl="revTx" presStyleIdx="2" presStyleCnt="5">
        <dgm:presLayoutVars>
          <dgm:chMax val="0"/>
          <dgm:chPref val="0"/>
        </dgm:presLayoutVars>
      </dgm:prSet>
      <dgm:spPr/>
    </dgm:pt>
    <dgm:pt modelId="{38939A78-B069-4B9A-9BD2-0672D73F962A}" type="pres">
      <dgm:prSet presAssocID="{18F61394-EB46-46BE-95B9-1C8C2A666D78}" presName="desTx" presStyleLbl="revTx" presStyleIdx="3" presStyleCnt="5">
        <dgm:presLayoutVars/>
      </dgm:prSet>
      <dgm:spPr/>
    </dgm:pt>
    <dgm:pt modelId="{FDC578E6-908D-4EA9-AAAA-8FA32009CDA7}" type="pres">
      <dgm:prSet presAssocID="{F3A26C67-EF6C-414F-BD89-B12546AEC0DB}" presName="sibTrans" presStyleCnt="0"/>
      <dgm:spPr/>
    </dgm:pt>
    <dgm:pt modelId="{731C2FC5-F3BA-483E-97CD-C80BE00661F6}" type="pres">
      <dgm:prSet presAssocID="{CE429E39-5E93-452F-8759-BA9560268BEF}" presName="compNode" presStyleCnt="0"/>
      <dgm:spPr/>
    </dgm:pt>
    <dgm:pt modelId="{DB40669F-8EF1-4B1D-879F-77188F6075C5}" type="pres">
      <dgm:prSet presAssocID="{CE429E39-5E93-452F-8759-BA9560268BEF}" presName="bgRect" presStyleLbl="bgShp" presStyleIdx="2" presStyleCnt="3"/>
      <dgm:spPr/>
    </dgm:pt>
    <dgm:pt modelId="{9F646C88-F831-4BD0-9535-0FEC908421C6}" type="pres">
      <dgm:prSet presAssocID="{CE429E39-5E93-452F-8759-BA9560268B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Cane"/>
        </a:ext>
      </dgm:extLst>
    </dgm:pt>
    <dgm:pt modelId="{51E5C462-CFB5-4ECC-BAB4-980FFBEDC316}" type="pres">
      <dgm:prSet presAssocID="{CE429E39-5E93-452F-8759-BA9560268BEF}" presName="spaceRect" presStyleCnt="0"/>
      <dgm:spPr/>
    </dgm:pt>
    <dgm:pt modelId="{867FF876-7BFD-4BCA-85F4-8DA85E2B516D}" type="pres">
      <dgm:prSet presAssocID="{CE429E39-5E93-452F-8759-BA9560268BEF}" presName="parTx" presStyleLbl="revTx" presStyleIdx="4" presStyleCnt="5">
        <dgm:presLayoutVars>
          <dgm:chMax val="0"/>
          <dgm:chPref val="0"/>
        </dgm:presLayoutVars>
      </dgm:prSet>
      <dgm:spPr/>
    </dgm:pt>
  </dgm:ptLst>
  <dgm:cxnLst>
    <dgm:cxn modelId="{5197D809-EBCB-4B1D-B0ED-EEA6BD1D1162}" srcId="{FB0AEF3A-4B94-448B-937F-6BBE4A336C32}" destId="{B92CE006-507A-41DB-AADB-183190E2D3F7}" srcOrd="0" destOrd="0" parTransId="{BE74B133-3319-4A89-AC41-562450F5E96B}" sibTransId="{BD22BC78-D9B3-4580-BDFD-F01565D395BF}"/>
    <dgm:cxn modelId="{BED3D80A-AE3B-414D-940A-A904A78AA903}" srcId="{1758290B-D9C7-46CB-A49B-B6E08A23A889}" destId="{FB0AEF3A-4B94-448B-937F-6BBE4A336C32}" srcOrd="0" destOrd="0" parTransId="{57D75B14-E481-4F18-A58E-C67F3DC688FC}" sibTransId="{365A9D63-0DB7-42D5-8696-31D61BDAD7BD}"/>
    <dgm:cxn modelId="{40CFAF0F-4452-440B-88F1-65846FE8E40A}" type="presOf" srcId="{18F61394-EB46-46BE-95B9-1C8C2A666D78}" destId="{3FAFF4E1-552B-401D-A381-49414433C0E0}" srcOrd="0" destOrd="0" presId="urn:microsoft.com/office/officeart/2018/2/layout/IconVerticalSolidList"/>
    <dgm:cxn modelId="{B676801E-9AB8-4250-BCE1-FE5BCDC783E9}" type="presOf" srcId="{CE429E39-5E93-452F-8759-BA9560268BEF}" destId="{867FF876-7BFD-4BCA-85F4-8DA85E2B516D}" srcOrd="0" destOrd="0" presId="urn:microsoft.com/office/officeart/2018/2/layout/IconVerticalSolidList"/>
    <dgm:cxn modelId="{34C42436-853E-45FB-A4BA-7ED93EC57378}" srcId="{18F61394-EB46-46BE-95B9-1C8C2A666D78}" destId="{C8F67969-67EA-424C-A3BD-8F011F3D2783}" srcOrd="0" destOrd="0" parTransId="{A06B3A2D-5777-41CD-92C8-1646AD4D3044}" sibTransId="{D800A7AC-8F4A-49BB-A917-9A7D5EB06EE5}"/>
    <dgm:cxn modelId="{1E422639-6FC5-4FD5-B1DA-46A5CBFD974D}" type="presOf" srcId="{B92CE006-507A-41DB-AADB-183190E2D3F7}" destId="{1CB9F054-C927-4F06-9918-BB4B9AF5FEEC}" srcOrd="0" destOrd="0" presId="urn:microsoft.com/office/officeart/2018/2/layout/IconVerticalSolidList"/>
    <dgm:cxn modelId="{08474B45-9F4C-4EE3-BEEA-F87C90FCDAA3}" type="presOf" srcId="{C8F67969-67EA-424C-A3BD-8F011F3D2783}" destId="{38939A78-B069-4B9A-9BD2-0672D73F962A}" srcOrd="0" destOrd="0" presId="urn:microsoft.com/office/officeart/2018/2/layout/IconVerticalSolidList"/>
    <dgm:cxn modelId="{E85D2D5A-964A-4483-A526-00C8FEFB8D7F}" srcId="{1758290B-D9C7-46CB-A49B-B6E08A23A889}" destId="{CE429E39-5E93-452F-8759-BA9560268BEF}" srcOrd="2" destOrd="0" parTransId="{021E5B03-255A-420F-9222-37BC6A51D61F}" sibTransId="{6A238D7F-9320-4692-89B2-0777EF4FDE5F}"/>
    <dgm:cxn modelId="{7C6CCE8D-7D1C-4D31-8ED1-253083316BB2}" srcId="{18F61394-EB46-46BE-95B9-1C8C2A666D78}" destId="{8FDFAD37-5B83-4C50-89F1-AEBA1FCD2932}" srcOrd="1" destOrd="0" parTransId="{E9565BAF-C77B-4CCF-84D0-134BBDBF19CA}" sibTransId="{C1A7EF72-D925-4C42-9B38-D9D9BB6EE929}"/>
    <dgm:cxn modelId="{CFAE798F-DD05-47DD-A6B8-672DFC40C9D2}" srcId="{1758290B-D9C7-46CB-A49B-B6E08A23A889}" destId="{18F61394-EB46-46BE-95B9-1C8C2A666D78}" srcOrd="1" destOrd="0" parTransId="{06B06B31-860C-4048-A521-8EC193FE394F}" sibTransId="{F3A26C67-EF6C-414F-BD89-B12546AEC0DB}"/>
    <dgm:cxn modelId="{F7041096-D26B-4EB3-B6A8-9475CB1272D0}" type="presOf" srcId="{FB0AEF3A-4B94-448B-937F-6BBE4A336C32}" destId="{FD1A740F-8909-459B-AF7E-EB0C003B7FE1}" srcOrd="0" destOrd="0" presId="urn:microsoft.com/office/officeart/2018/2/layout/IconVerticalSolidList"/>
    <dgm:cxn modelId="{556BAEBC-B8BC-4718-B133-926F79497AC2}" type="presOf" srcId="{8FDFAD37-5B83-4C50-89F1-AEBA1FCD2932}" destId="{38939A78-B069-4B9A-9BD2-0672D73F962A}" srcOrd="0" destOrd="1" presId="urn:microsoft.com/office/officeart/2018/2/layout/IconVerticalSolidList"/>
    <dgm:cxn modelId="{1FC4F4E0-A907-4DF0-83B2-85E6E7C35451}" type="presOf" srcId="{1758290B-D9C7-46CB-A49B-B6E08A23A889}" destId="{28834B20-6338-4BA0-8930-3AD44587B7DA}" srcOrd="0" destOrd="0" presId="urn:microsoft.com/office/officeart/2018/2/layout/IconVerticalSolidList"/>
    <dgm:cxn modelId="{CE50CC24-7F2A-4EF6-BF05-52137B1ADB10}" type="presParOf" srcId="{28834B20-6338-4BA0-8930-3AD44587B7DA}" destId="{3F7408B7-2F86-46B0-B9E1-06E4E3592A62}" srcOrd="0" destOrd="0" presId="urn:microsoft.com/office/officeart/2018/2/layout/IconVerticalSolidList"/>
    <dgm:cxn modelId="{935B35E8-A7EB-4FB6-A438-D0C19FC09FFA}" type="presParOf" srcId="{3F7408B7-2F86-46B0-B9E1-06E4E3592A62}" destId="{AD5C1559-1B9F-473B-992B-85F47721BBF8}" srcOrd="0" destOrd="0" presId="urn:microsoft.com/office/officeart/2018/2/layout/IconVerticalSolidList"/>
    <dgm:cxn modelId="{F4EAAED4-92F1-4C3B-8ACC-62FCFE5B4C5B}" type="presParOf" srcId="{3F7408B7-2F86-46B0-B9E1-06E4E3592A62}" destId="{A68C9037-FB63-4ECA-AFDA-F021E18330D3}" srcOrd="1" destOrd="0" presId="urn:microsoft.com/office/officeart/2018/2/layout/IconVerticalSolidList"/>
    <dgm:cxn modelId="{43860E99-6C09-4F0F-B982-36AA2FEB1330}" type="presParOf" srcId="{3F7408B7-2F86-46B0-B9E1-06E4E3592A62}" destId="{98D10834-80C7-4667-B9C2-7913835A9A78}" srcOrd="2" destOrd="0" presId="urn:microsoft.com/office/officeart/2018/2/layout/IconVerticalSolidList"/>
    <dgm:cxn modelId="{591B977D-E58B-4D2E-9AB9-AD6C4EE3BDE2}" type="presParOf" srcId="{3F7408B7-2F86-46B0-B9E1-06E4E3592A62}" destId="{FD1A740F-8909-459B-AF7E-EB0C003B7FE1}" srcOrd="3" destOrd="0" presId="urn:microsoft.com/office/officeart/2018/2/layout/IconVerticalSolidList"/>
    <dgm:cxn modelId="{1E3A1B26-0487-413A-9D51-4E9CCF55A92F}" type="presParOf" srcId="{3F7408B7-2F86-46B0-B9E1-06E4E3592A62}" destId="{1CB9F054-C927-4F06-9918-BB4B9AF5FEEC}" srcOrd="4" destOrd="0" presId="urn:microsoft.com/office/officeart/2018/2/layout/IconVerticalSolidList"/>
    <dgm:cxn modelId="{DC950979-2044-4C46-9999-DF048577467D}" type="presParOf" srcId="{28834B20-6338-4BA0-8930-3AD44587B7DA}" destId="{1C3D4207-BB16-46AC-8174-E6BF5E20C405}" srcOrd="1" destOrd="0" presId="urn:microsoft.com/office/officeart/2018/2/layout/IconVerticalSolidList"/>
    <dgm:cxn modelId="{DC0EEB13-381C-4EDD-8E0C-22916A8E9DFF}" type="presParOf" srcId="{28834B20-6338-4BA0-8930-3AD44587B7DA}" destId="{CD508258-5A2D-4149-B9AB-89F1F76B0C15}" srcOrd="2" destOrd="0" presId="urn:microsoft.com/office/officeart/2018/2/layout/IconVerticalSolidList"/>
    <dgm:cxn modelId="{23F3FB75-4595-4934-BB1E-BC0C23C74816}" type="presParOf" srcId="{CD508258-5A2D-4149-B9AB-89F1F76B0C15}" destId="{13DC77DA-96B3-4741-82ED-46ACE44BA4F4}" srcOrd="0" destOrd="0" presId="urn:microsoft.com/office/officeart/2018/2/layout/IconVerticalSolidList"/>
    <dgm:cxn modelId="{5B1C434E-A0C0-4C77-AF2A-67A9C6DCA389}" type="presParOf" srcId="{CD508258-5A2D-4149-B9AB-89F1F76B0C15}" destId="{A3DEE60E-FAA4-4B19-A1CD-7D4378E09708}" srcOrd="1" destOrd="0" presId="urn:microsoft.com/office/officeart/2018/2/layout/IconVerticalSolidList"/>
    <dgm:cxn modelId="{5B563841-0A7C-4509-B0F1-9B542F6C95E8}" type="presParOf" srcId="{CD508258-5A2D-4149-B9AB-89F1F76B0C15}" destId="{1C8A6DE0-68F0-4BD0-9477-0AB0D3D2FBB8}" srcOrd="2" destOrd="0" presId="urn:microsoft.com/office/officeart/2018/2/layout/IconVerticalSolidList"/>
    <dgm:cxn modelId="{B2363A3A-E549-4127-AB00-EB6D83670363}" type="presParOf" srcId="{CD508258-5A2D-4149-B9AB-89F1F76B0C15}" destId="{3FAFF4E1-552B-401D-A381-49414433C0E0}" srcOrd="3" destOrd="0" presId="urn:microsoft.com/office/officeart/2018/2/layout/IconVerticalSolidList"/>
    <dgm:cxn modelId="{E7F8A0EC-98AF-4AB5-8D30-923FDD90ECFE}" type="presParOf" srcId="{CD508258-5A2D-4149-B9AB-89F1F76B0C15}" destId="{38939A78-B069-4B9A-9BD2-0672D73F962A}" srcOrd="4" destOrd="0" presId="urn:microsoft.com/office/officeart/2018/2/layout/IconVerticalSolidList"/>
    <dgm:cxn modelId="{15841F99-1012-48A0-8977-14B06D8368B8}" type="presParOf" srcId="{28834B20-6338-4BA0-8930-3AD44587B7DA}" destId="{FDC578E6-908D-4EA9-AAAA-8FA32009CDA7}" srcOrd="3" destOrd="0" presId="urn:microsoft.com/office/officeart/2018/2/layout/IconVerticalSolidList"/>
    <dgm:cxn modelId="{10C3D040-F1CF-4683-849C-6CA6CB59E786}" type="presParOf" srcId="{28834B20-6338-4BA0-8930-3AD44587B7DA}" destId="{731C2FC5-F3BA-483E-97CD-C80BE00661F6}" srcOrd="4" destOrd="0" presId="urn:microsoft.com/office/officeart/2018/2/layout/IconVerticalSolidList"/>
    <dgm:cxn modelId="{7C36756B-97EE-43F6-ACBA-DE3A4D0E3D4F}" type="presParOf" srcId="{731C2FC5-F3BA-483E-97CD-C80BE00661F6}" destId="{DB40669F-8EF1-4B1D-879F-77188F6075C5}" srcOrd="0" destOrd="0" presId="urn:microsoft.com/office/officeart/2018/2/layout/IconVerticalSolidList"/>
    <dgm:cxn modelId="{52AA2AC2-4BF8-4800-A5F5-AAD987B8A2F2}" type="presParOf" srcId="{731C2FC5-F3BA-483E-97CD-C80BE00661F6}" destId="{9F646C88-F831-4BD0-9535-0FEC908421C6}" srcOrd="1" destOrd="0" presId="urn:microsoft.com/office/officeart/2018/2/layout/IconVerticalSolidList"/>
    <dgm:cxn modelId="{971F496C-42CD-47F3-8B5B-F85DCE0FF489}" type="presParOf" srcId="{731C2FC5-F3BA-483E-97CD-C80BE00661F6}" destId="{51E5C462-CFB5-4ECC-BAB4-980FFBEDC316}" srcOrd="2" destOrd="0" presId="urn:microsoft.com/office/officeart/2018/2/layout/IconVerticalSolidList"/>
    <dgm:cxn modelId="{70156260-7A86-43F4-AF4F-208544AB48F3}" type="presParOf" srcId="{731C2FC5-F3BA-483E-97CD-C80BE00661F6}" destId="{867FF876-7BFD-4BCA-85F4-8DA85E2B516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9858A-7514-45AD-95A3-2F01103410E1}"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00EFEC7-C609-480E-B12F-29CC0BFBBCA3}">
      <dgm:prSet/>
      <dgm:spPr/>
      <dgm:t>
        <a:bodyPr/>
        <a:lstStyle/>
        <a:p>
          <a:r>
            <a:rPr lang="en-US"/>
            <a:t>Proven</a:t>
          </a:r>
        </a:p>
      </dgm:t>
    </dgm:pt>
    <dgm:pt modelId="{61A60C91-7438-492A-8FA8-F0C394967CF2}" type="parTrans" cxnId="{C09695B0-0109-4C98-8B91-B24B82110B51}">
      <dgm:prSet/>
      <dgm:spPr/>
      <dgm:t>
        <a:bodyPr/>
        <a:lstStyle/>
        <a:p>
          <a:endParaRPr lang="en-US"/>
        </a:p>
      </dgm:t>
    </dgm:pt>
    <dgm:pt modelId="{7E0A253B-4B79-43B9-8337-19C0929D5452}" type="sibTrans" cxnId="{C09695B0-0109-4C98-8B91-B24B82110B51}">
      <dgm:prSet/>
      <dgm:spPr/>
      <dgm:t>
        <a:bodyPr/>
        <a:lstStyle/>
        <a:p>
          <a:endParaRPr lang="en-US"/>
        </a:p>
      </dgm:t>
    </dgm:pt>
    <dgm:pt modelId="{E93506D5-5E6C-4BA9-8F98-DB68001F97E2}">
      <dgm:prSet/>
      <dgm:spPr/>
      <dgm:t>
        <a:bodyPr/>
        <a:lstStyle/>
        <a:p>
          <a:r>
            <a:rPr lang="en-US"/>
            <a:t>I</a:t>
          </a:r>
          <a:r>
            <a:rPr lang="en-US" b="0" i="0"/>
            <a:t>mproved functional ability </a:t>
          </a:r>
          <a:endParaRPr lang="en-US"/>
        </a:p>
      </dgm:t>
    </dgm:pt>
    <dgm:pt modelId="{B1D98D36-FF22-44F9-A302-6773F2BF2A4F}" type="parTrans" cxnId="{82D5CC1A-F466-4530-BD9A-D686B4465D44}">
      <dgm:prSet/>
      <dgm:spPr/>
      <dgm:t>
        <a:bodyPr/>
        <a:lstStyle/>
        <a:p>
          <a:endParaRPr lang="en-US"/>
        </a:p>
      </dgm:t>
    </dgm:pt>
    <dgm:pt modelId="{EE8E7FF2-4330-46A5-BE09-8B7CDBD58490}" type="sibTrans" cxnId="{82D5CC1A-F466-4530-BD9A-D686B4465D44}">
      <dgm:prSet/>
      <dgm:spPr/>
      <dgm:t>
        <a:bodyPr/>
        <a:lstStyle/>
        <a:p>
          <a:endParaRPr lang="en-US"/>
        </a:p>
      </dgm:t>
    </dgm:pt>
    <dgm:pt modelId="{C0A876F9-6BC5-4D3D-B8B4-EFB697EE4131}">
      <dgm:prSet/>
      <dgm:spPr/>
      <dgm:t>
        <a:bodyPr/>
        <a:lstStyle/>
        <a:p>
          <a:r>
            <a:rPr lang="en-US"/>
            <a:t>R</a:t>
          </a:r>
          <a:r>
            <a:rPr lang="en-US" b="0" i="0"/>
            <a:t>educed mortality </a:t>
          </a:r>
          <a:endParaRPr lang="en-US"/>
        </a:p>
      </dgm:t>
    </dgm:pt>
    <dgm:pt modelId="{13CF8C83-4052-4F28-A243-8D49D2994541}" type="parTrans" cxnId="{85D0BCA3-2247-40E6-AEA4-A331C95AD798}">
      <dgm:prSet/>
      <dgm:spPr/>
      <dgm:t>
        <a:bodyPr/>
        <a:lstStyle/>
        <a:p>
          <a:endParaRPr lang="en-US"/>
        </a:p>
      </dgm:t>
    </dgm:pt>
    <dgm:pt modelId="{E1A937DE-8921-424C-AA19-4860C686E97D}" type="sibTrans" cxnId="{85D0BCA3-2247-40E6-AEA4-A331C95AD798}">
      <dgm:prSet/>
      <dgm:spPr/>
      <dgm:t>
        <a:bodyPr/>
        <a:lstStyle/>
        <a:p>
          <a:endParaRPr lang="en-US"/>
        </a:p>
      </dgm:t>
    </dgm:pt>
    <dgm:pt modelId="{5C2768B6-E5C1-445A-B906-5F410963F751}">
      <dgm:prSet/>
      <dgm:spPr/>
      <dgm:t>
        <a:bodyPr/>
        <a:lstStyle/>
        <a:p>
          <a:r>
            <a:rPr lang="en-US"/>
            <a:t>More </a:t>
          </a:r>
          <a:r>
            <a:rPr lang="en-US" b="0" i="0"/>
            <a:t>probability to live at home after discharge CGA interventions </a:t>
          </a:r>
          <a:endParaRPr lang="en-US"/>
        </a:p>
      </dgm:t>
    </dgm:pt>
    <dgm:pt modelId="{86F3E78E-2654-4C46-9C91-A69297B3FDE8}" type="parTrans" cxnId="{59DF0AEA-AD64-4705-81EF-C23ABC416BD1}">
      <dgm:prSet/>
      <dgm:spPr/>
      <dgm:t>
        <a:bodyPr/>
        <a:lstStyle/>
        <a:p>
          <a:endParaRPr lang="en-US"/>
        </a:p>
      </dgm:t>
    </dgm:pt>
    <dgm:pt modelId="{39E8C66B-09E2-4B85-B839-A781E5DDA3B2}" type="sibTrans" cxnId="{59DF0AEA-AD64-4705-81EF-C23ABC416BD1}">
      <dgm:prSet/>
      <dgm:spPr/>
      <dgm:t>
        <a:bodyPr/>
        <a:lstStyle/>
        <a:p>
          <a:endParaRPr lang="en-US"/>
        </a:p>
      </dgm:t>
    </dgm:pt>
    <dgm:pt modelId="{AB9DE640-A85E-426F-9F1B-17469FBFCF6D}">
      <dgm:prSet/>
      <dgm:spPr/>
      <dgm:t>
        <a:bodyPr/>
        <a:lstStyle/>
        <a:p>
          <a:r>
            <a:rPr lang="en-US"/>
            <a:t>Unclear</a:t>
          </a:r>
        </a:p>
      </dgm:t>
    </dgm:pt>
    <dgm:pt modelId="{B009D210-614D-4265-9FA4-0B6B8B91F4CE}" type="parTrans" cxnId="{925E7A4E-4790-4305-A0DF-14958CBB5C4E}">
      <dgm:prSet/>
      <dgm:spPr/>
      <dgm:t>
        <a:bodyPr/>
        <a:lstStyle/>
        <a:p>
          <a:endParaRPr lang="en-US"/>
        </a:p>
      </dgm:t>
    </dgm:pt>
    <dgm:pt modelId="{641B20D7-AAB0-463A-90A8-15FB9CE0134A}" type="sibTrans" cxnId="{925E7A4E-4790-4305-A0DF-14958CBB5C4E}">
      <dgm:prSet/>
      <dgm:spPr/>
      <dgm:t>
        <a:bodyPr/>
        <a:lstStyle/>
        <a:p>
          <a:endParaRPr lang="en-US"/>
        </a:p>
      </dgm:t>
    </dgm:pt>
    <dgm:pt modelId="{C55F02FC-F8A9-4293-B1B1-626F696796DE}">
      <dgm:prSet/>
      <dgm:spPr/>
      <dgm:t>
        <a:bodyPr/>
        <a:lstStyle/>
        <a:p>
          <a:r>
            <a:rPr lang="en-US" b="0" i="0"/>
            <a:t>QOL</a:t>
          </a:r>
          <a:endParaRPr lang="en-US"/>
        </a:p>
      </dgm:t>
    </dgm:pt>
    <dgm:pt modelId="{DBC1B983-41A4-4158-95CB-EAF1C3738846}" type="parTrans" cxnId="{1EAC9E13-06A9-402B-BDAA-C8D4C94C19D2}">
      <dgm:prSet/>
      <dgm:spPr/>
      <dgm:t>
        <a:bodyPr/>
        <a:lstStyle/>
        <a:p>
          <a:endParaRPr lang="en-US"/>
        </a:p>
      </dgm:t>
    </dgm:pt>
    <dgm:pt modelId="{ECFF8A1C-D868-46BB-8A0F-D041ADE34FE3}" type="sibTrans" cxnId="{1EAC9E13-06A9-402B-BDAA-C8D4C94C19D2}">
      <dgm:prSet/>
      <dgm:spPr/>
      <dgm:t>
        <a:bodyPr/>
        <a:lstStyle/>
        <a:p>
          <a:endParaRPr lang="en-US"/>
        </a:p>
      </dgm:t>
    </dgm:pt>
    <dgm:pt modelId="{F3D3CFA7-5DDF-41D8-9FCC-1EEC3504BAD7}">
      <dgm:prSet/>
      <dgm:spPr/>
      <dgm:t>
        <a:bodyPr/>
        <a:lstStyle/>
        <a:p>
          <a:r>
            <a:rPr lang="en-US"/>
            <a:t>C</a:t>
          </a:r>
          <a:r>
            <a:rPr lang="en-US" b="0" i="0"/>
            <a:t>aregiver burden </a:t>
          </a:r>
          <a:endParaRPr lang="en-US"/>
        </a:p>
      </dgm:t>
    </dgm:pt>
    <dgm:pt modelId="{22AA075F-CE74-40B8-A3A1-DCAF889F0140}" type="parTrans" cxnId="{BD40B5AA-DE13-43B9-906E-85DF92AFF173}">
      <dgm:prSet/>
      <dgm:spPr/>
      <dgm:t>
        <a:bodyPr/>
        <a:lstStyle/>
        <a:p>
          <a:endParaRPr lang="en-US"/>
        </a:p>
      </dgm:t>
    </dgm:pt>
    <dgm:pt modelId="{EF10A914-AEF3-4B77-A8AC-46AD3FC8EAF8}" type="sibTrans" cxnId="{BD40B5AA-DE13-43B9-906E-85DF92AFF173}">
      <dgm:prSet/>
      <dgm:spPr/>
      <dgm:t>
        <a:bodyPr/>
        <a:lstStyle/>
        <a:p>
          <a:endParaRPr lang="en-US"/>
        </a:p>
      </dgm:t>
    </dgm:pt>
    <dgm:pt modelId="{FA80D552-552C-4B00-8B88-4644352C0CA7}">
      <dgm:prSet/>
      <dgm:spPr/>
      <dgm:t>
        <a:bodyPr/>
        <a:lstStyle/>
        <a:p>
          <a:r>
            <a:rPr lang="en-US"/>
            <a:t>L</a:t>
          </a:r>
          <a:r>
            <a:rPr lang="en-US" b="0" i="0"/>
            <a:t>ength of hospital stay</a:t>
          </a:r>
          <a:endParaRPr lang="en-US"/>
        </a:p>
      </dgm:t>
    </dgm:pt>
    <dgm:pt modelId="{9EC792EB-0017-442F-B4F0-9243C8BFCE0B}" type="parTrans" cxnId="{37277218-330D-4C2E-A2C0-BB72B11924C2}">
      <dgm:prSet/>
      <dgm:spPr/>
      <dgm:t>
        <a:bodyPr/>
        <a:lstStyle/>
        <a:p>
          <a:endParaRPr lang="en-US"/>
        </a:p>
      </dgm:t>
    </dgm:pt>
    <dgm:pt modelId="{DCBDCB82-2550-4D63-9E9F-42CD21825A28}" type="sibTrans" cxnId="{37277218-330D-4C2E-A2C0-BB72B11924C2}">
      <dgm:prSet/>
      <dgm:spPr/>
      <dgm:t>
        <a:bodyPr/>
        <a:lstStyle/>
        <a:p>
          <a:endParaRPr lang="en-US"/>
        </a:p>
      </dgm:t>
    </dgm:pt>
    <dgm:pt modelId="{E5171ABF-9B30-1345-B1F8-92A61ABD08EE}" type="pres">
      <dgm:prSet presAssocID="{E2D9858A-7514-45AD-95A3-2F01103410E1}" presName="Name0" presStyleCnt="0">
        <dgm:presLayoutVars>
          <dgm:dir/>
          <dgm:animLvl val="lvl"/>
          <dgm:resizeHandles val="exact"/>
        </dgm:presLayoutVars>
      </dgm:prSet>
      <dgm:spPr/>
    </dgm:pt>
    <dgm:pt modelId="{D2A33260-384B-0D4E-91E1-5E1AC633514C}" type="pres">
      <dgm:prSet presAssocID="{100EFEC7-C609-480E-B12F-29CC0BFBBCA3}" presName="linNode" presStyleCnt="0"/>
      <dgm:spPr/>
    </dgm:pt>
    <dgm:pt modelId="{41E639AD-789C-D940-8CBE-B0E98481784E}" type="pres">
      <dgm:prSet presAssocID="{100EFEC7-C609-480E-B12F-29CC0BFBBCA3}" presName="parentText" presStyleLbl="node1" presStyleIdx="0" presStyleCnt="2">
        <dgm:presLayoutVars>
          <dgm:chMax val="1"/>
          <dgm:bulletEnabled val="1"/>
        </dgm:presLayoutVars>
      </dgm:prSet>
      <dgm:spPr/>
    </dgm:pt>
    <dgm:pt modelId="{DD8CC1C4-39ED-8A43-AFCB-DA25F1649027}" type="pres">
      <dgm:prSet presAssocID="{100EFEC7-C609-480E-B12F-29CC0BFBBCA3}" presName="descendantText" presStyleLbl="alignAccFollowNode1" presStyleIdx="0" presStyleCnt="2">
        <dgm:presLayoutVars>
          <dgm:bulletEnabled val="1"/>
        </dgm:presLayoutVars>
      </dgm:prSet>
      <dgm:spPr/>
    </dgm:pt>
    <dgm:pt modelId="{3C914B80-366E-C740-94E0-210B0C3DD088}" type="pres">
      <dgm:prSet presAssocID="{7E0A253B-4B79-43B9-8337-19C0929D5452}" presName="sp" presStyleCnt="0"/>
      <dgm:spPr/>
    </dgm:pt>
    <dgm:pt modelId="{6B6074D8-6174-484C-9129-42544C822074}" type="pres">
      <dgm:prSet presAssocID="{AB9DE640-A85E-426F-9F1B-17469FBFCF6D}" presName="linNode" presStyleCnt="0"/>
      <dgm:spPr/>
    </dgm:pt>
    <dgm:pt modelId="{B8D95092-FC44-9349-AB17-662B48EE05C7}" type="pres">
      <dgm:prSet presAssocID="{AB9DE640-A85E-426F-9F1B-17469FBFCF6D}" presName="parentText" presStyleLbl="node1" presStyleIdx="1" presStyleCnt="2">
        <dgm:presLayoutVars>
          <dgm:chMax val="1"/>
          <dgm:bulletEnabled val="1"/>
        </dgm:presLayoutVars>
      </dgm:prSet>
      <dgm:spPr/>
    </dgm:pt>
    <dgm:pt modelId="{F3C3B003-D63C-394E-8EB9-B53607ABF205}" type="pres">
      <dgm:prSet presAssocID="{AB9DE640-A85E-426F-9F1B-17469FBFCF6D}" presName="descendantText" presStyleLbl="alignAccFollowNode1" presStyleIdx="1" presStyleCnt="2">
        <dgm:presLayoutVars>
          <dgm:bulletEnabled val="1"/>
        </dgm:presLayoutVars>
      </dgm:prSet>
      <dgm:spPr/>
    </dgm:pt>
  </dgm:ptLst>
  <dgm:cxnLst>
    <dgm:cxn modelId="{1EAC9E13-06A9-402B-BDAA-C8D4C94C19D2}" srcId="{AB9DE640-A85E-426F-9F1B-17469FBFCF6D}" destId="{C55F02FC-F8A9-4293-B1B1-626F696796DE}" srcOrd="0" destOrd="0" parTransId="{DBC1B983-41A4-4158-95CB-EAF1C3738846}" sibTransId="{ECFF8A1C-D868-46BB-8A0F-D041ADE34FE3}"/>
    <dgm:cxn modelId="{37277218-330D-4C2E-A2C0-BB72B11924C2}" srcId="{AB9DE640-A85E-426F-9F1B-17469FBFCF6D}" destId="{FA80D552-552C-4B00-8B88-4644352C0CA7}" srcOrd="2" destOrd="0" parTransId="{9EC792EB-0017-442F-B4F0-9243C8BFCE0B}" sibTransId="{DCBDCB82-2550-4D63-9E9F-42CD21825A28}"/>
    <dgm:cxn modelId="{82D5CC1A-F466-4530-BD9A-D686B4465D44}" srcId="{100EFEC7-C609-480E-B12F-29CC0BFBBCA3}" destId="{E93506D5-5E6C-4BA9-8F98-DB68001F97E2}" srcOrd="0" destOrd="0" parTransId="{B1D98D36-FF22-44F9-A302-6773F2BF2A4F}" sibTransId="{EE8E7FF2-4330-46A5-BE09-8B7CDBD58490}"/>
    <dgm:cxn modelId="{D5C03830-859D-D642-9636-5058E812DF8A}" type="presOf" srcId="{C0A876F9-6BC5-4D3D-B8B4-EFB697EE4131}" destId="{DD8CC1C4-39ED-8A43-AFCB-DA25F1649027}" srcOrd="0" destOrd="1" presId="urn:microsoft.com/office/officeart/2005/8/layout/vList5"/>
    <dgm:cxn modelId="{28235A4B-3DC1-504A-87C5-F8A6296F8701}" type="presOf" srcId="{FA80D552-552C-4B00-8B88-4644352C0CA7}" destId="{F3C3B003-D63C-394E-8EB9-B53607ABF205}" srcOrd="0" destOrd="2" presId="urn:microsoft.com/office/officeart/2005/8/layout/vList5"/>
    <dgm:cxn modelId="{925E7A4E-4790-4305-A0DF-14958CBB5C4E}" srcId="{E2D9858A-7514-45AD-95A3-2F01103410E1}" destId="{AB9DE640-A85E-426F-9F1B-17469FBFCF6D}" srcOrd="1" destOrd="0" parTransId="{B009D210-614D-4265-9FA4-0B6B8B91F4CE}" sibTransId="{641B20D7-AAB0-463A-90A8-15FB9CE0134A}"/>
    <dgm:cxn modelId="{26FF8B56-BF55-EE46-919B-0B92AC939A68}" type="presOf" srcId="{AB9DE640-A85E-426F-9F1B-17469FBFCF6D}" destId="{B8D95092-FC44-9349-AB17-662B48EE05C7}" srcOrd="0" destOrd="0" presId="urn:microsoft.com/office/officeart/2005/8/layout/vList5"/>
    <dgm:cxn modelId="{573D7C75-E51C-5747-9D2E-BFD7F5B606CA}" type="presOf" srcId="{F3D3CFA7-5DDF-41D8-9FCC-1EEC3504BAD7}" destId="{F3C3B003-D63C-394E-8EB9-B53607ABF205}" srcOrd="0" destOrd="1" presId="urn:microsoft.com/office/officeart/2005/8/layout/vList5"/>
    <dgm:cxn modelId="{2A7C6D82-2B51-3340-A194-D1EFB7CA28BA}" type="presOf" srcId="{C55F02FC-F8A9-4293-B1B1-626F696796DE}" destId="{F3C3B003-D63C-394E-8EB9-B53607ABF205}" srcOrd="0" destOrd="0" presId="urn:microsoft.com/office/officeart/2005/8/layout/vList5"/>
    <dgm:cxn modelId="{85D0BCA3-2247-40E6-AEA4-A331C95AD798}" srcId="{100EFEC7-C609-480E-B12F-29CC0BFBBCA3}" destId="{C0A876F9-6BC5-4D3D-B8B4-EFB697EE4131}" srcOrd="1" destOrd="0" parTransId="{13CF8C83-4052-4F28-A243-8D49D2994541}" sibTransId="{E1A937DE-8921-424C-AA19-4860C686E97D}"/>
    <dgm:cxn modelId="{B9CAA4A8-A304-3E41-8627-A8D7F489FEB1}" type="presOf" srcId="{E2D9858A-7514-45AD-95A3-2F01103410E1}" destId="{E5171ABF-9B30-1345-B1F8-92A61ABD08EE}" srcOrd="0" destOrd="0" presId="urn:microsoft.com/office/officeart/2005/8/layout/vList5"/>
    <dgm:cxn modelId="{BD40B5AA-DE13-43B9-906E-85DF92AFF173}" srcId="{AB9DE640-A85E-426F-9F1B-17469FBFCF6D}" destId="{F3D3CFA7-5DDF-41D8-9FCC-1EEC3504BAD7}" srcOrd="1" destOrd="0" parTransId="{22AA075F-CE74-40B8-A3A1-DCAF889F0140}" sibTransId="{EF10A914-AEF3-4B77-A8AC-46AD3FC8EAF8}"/>
    <dgm:cxn modelId="{C09695B0-0109-4C98-8B91-B24B82110B51}" srcId="{E2D9858A-7514-45AD-95A3-2F01103410E1}" destId="{100EFEC7-C609-480E-B12F-29CC0BFBBCA3}" srcOrd="0" destOrd="0" parTransId="{61A60C91-7438-492A-8FA8-F0C394967CF2}" sibTransId="{7E0A253B-4B79-43B9-8337-19C0929D5452}"/>
    <dgm:cxn modelId="{F603F6CF-00C6-4E44-A4AB-D741296C1ABA}" type="presOf" srcId="{100EFEC7-C609-480E-B12F-29CC0BFBBCA3}" destId="{41E639AD-789C-D940-8CBE-B0E98481784E}" srcOrd="0" destOrd="0" presId="urn:microsoft.com/office/officeart/2005/8/layout/vList5"/>
    <dgm:cxn modelId="{80E8D3D4-46BD-954C-BF9B-117B40A364DB}" type="presOf" srcId="{E93506D5-5E6C-4BA9-8F98-DB68001F97E2}" destId="{DD8CC1C4-39ED-8A43-AFCB-DA25F1649027}" srcOrd="0" destOrd="0" presId="urn:microsoft.com/office/officeart/2005/8/layout/vList5"/>
    <dgm:cxn modelId="{59DF0AEA-AD64-4705-81EF-C23ABC416BD1}" srcId="{100EFEC7-C609-480E-B12F-29CC0BFBBCA3}" destId="{5C2768B6-E5C1-445A-B906-5F410963F751}" srcOrd="2" destOrd="0" parTransId="{86F3E78E-2654-4C46-9C91-A69297B3FDE8}" sibTransId="{39E8C66B-09E2-4B85-B839-A781E5DDA3B2}"/>
    <dgm:cxn modelId="{331B64EC-CC66-6A4F-ACC3-F207A8BB25EA}" type="presOf" srcId="{5C2768B6-E5C1-445A-B906-5F410963F751}" destId="{DD8CC1C4-39ED-8A43-AFCB-DA25F1649027}" srcOrd="0" destOrd="2" presId="urn:microsoft.com/office/officeart/2005/8/layout/vList5"/>
    <dgm:cxn modelId="{768088C1-323E-5342-9930-F2AAD2F0B584}" type="presParOf" srcId="{E5171ABF-9B30-1345-B1F8-92A61ABD08EE}" destId="{D2A33260-384B-0D4E-91E1-5E1AC633514C}" srcOrd="0" destOrd="0" presId="urn:microsoft.com/office/officeart/2005/8/layout/vList5"/>
    <dgm:cxn modelId="{8B06E9D7-A024-EA4A-8949-39A5E58C7CF2}" type="presParOf" srcId="{D2A33260-384B-0D4E-91E1-5E1AC633514C}" destId="{41E639AD-789C-D940-8CBE-B0E98481784E}" srcOrd="0" destOrd="0" presId="urn:microsoft.com/office/officeart/2005/8/layout/vList5"/>
    <dgm:cxn modelId="{A5A5F7F0-07F1-D641-AC95-2AF95DC9A00E}" type="presParOf" srcId="{D2A33260-384B-0D4E-91E1-5E1AC633514C}" destId="{DD8CC1C4-39ED-8A43-AFCB-DA25F1649027}" srcOrd="1" destOrd="0" presId="urn:microsoft.com/office/officeart/2005/8/layout/vList5"/>
    <dgm:cxn modelId="{4132003F-C907-6840-B7EA-495F82D39CFB}" type="presParOf" srcId="{E5171ABF-9B30-1345-B1F8-92A61ABD08EE}" destId="{3C914B80-366E-C740-94E0-210B0C3DD088}" srcOrd="1" destOrd="0" presId="urn:microsoft.com/office/officeart/2005/8/layout/vList5"/>
    <dgm:cxn modelId="{C042B5A4-1BFE-1441-876E-B43051339515}" type="presParOf" srcId="{E5171ABF-9B30-1345-B1F8-92A61ABD08EE}" destId="{6B6074D8-6174-484C-9129-42544C822074}" srcOrd="2" destOrd="0" presId="urn:microsoft.com/office/officeart/2005/8/layout/vList5"/>
    <dgm:cxn modelId="{29A30406-49F6-3E42-AE17-58A591AC52A0}" type="presParOf" srcId="{6B6074D8-6174-484C-9129-42544C822074}" destId="{B8D95092-FC44-9349-AB17-662B48EE05C7}" srcOrd="0" destOrd="0" presId="urn:microsoft.com/office/officeart/2005/8/layout/vList5"/>
    <dgm:cxn modelId="{323B94A5-C926-8749-9B3B-9FC7D22637BB}" type="presParOf" srcId="{6B6074D8-6174-484C-9129-42544C822074}" destId="{F3C3B003-D63C-394E-8EB9-B53607ABF2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B57AAD-FD18-4BD6-B84D-BAB09B48F4C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6853DEC-4D62-4F1C-ADA0-B8DA2EDC571C}">
      <dgm:prSet/>
      <dgm:spPr/>
      <dgm:t>
        <a:bodyPr/>
        <a:lstStyle/>
        <a:p>
          <a:r>
            <a:rPr lang="en-US"/>
            <a:t>Inappropriate Prescribing</a:t>
          </a:r>
        </a:p>
      </dgm:t>
    </dgm:pt>
    <dgm:pt modelId="{0C5DCBB4-5E8F-4AD1-952C-98A51A07D268}" type="parTrans" cxnId="{19447D98-7F8D-44A1-9909-924CCAD341C6}">
      <dgm:prSet/>
      <dgm:spPr/>
      <dgm:t>
        <a:bodyPr/>
        <a:lstStyle/>
        <a:p>
          <a:endParaRPr lang="en-US"/>
        </a:p>
      </dgm:t>
    </dgm:pt>
    <dgm:pt modelId="{01F1C9B9-73DE-4F58-94B0-FEED50227625}" type="sibTrans" cxnId="{19447D98-7F8D-44A1-9909-924CCAD341C6}">
      <dgm:prSet/>
      <dgm:spPr/>
      <dgm:t>
        <a:bodyPr/>
        <a:lstStyle/>
        <a:p>
          <a:endParaRPr lang="en-US"/>
        </a:p>
      </dgm:t>
    </dgm:pt>
    <dgm:pt modelId="{65E61102-AB5C-441F-9F9D-81457E77B097}">
      <dgm:prSet/>
      <dgm:spPr/>
      <dgm:t>
        <a:bodyPr/>
        <a:lstStyle/>
        <a:p>
          <a:r>
            <a:rPr lang="en-US"/>
            <a:t>52% up to 69% of elderly PLWH with at least one medication problem</a:t>
          </a:r>
        </a:p>
      </dgm:t>
    </dgm:pt>
    <dgm:pt modelId="{C30937E6-211A-48E2-8578-05A0393A482C}" type="parTrans" cxnId="{335ED3FA-5EAB-469A-A668-F8F82F7363F1}">
      <dgm:prSet/>
      <dgm:spPr/>
      <dgm:t>
        <a:bodyPr/>
        <a:lstStyle/>
        <a:p>
          <a:endParaRPr lang="en-US"/>
        </a:p>
      </dgm:t>
    </dgm:pt>
    <dgm:pt modelId="{61B99D46-ED5E-420C-919E-1A59B716DDFE}" type="sibTrans" cxnId="{335ED3FA-5EAB-469A-A668-F8F82F7363F1}">
      <dgm:prSet/>
      <dgm:spPr/>
      <dgm:t>
        <a:bodyPr/>
        <a:lstStyle/>
        <a:p>
          <a:endParaRPr lang="en-US"/>
        </a:p>
      </dgm:t>
    </dgm:pt>
    <dgm:pt modelId="{12F3F289-C7AE-4AA1-B29A-009925CC63AB}">
      <dgm:prSet/>
      <dgm:spPr/>
      <dgm:t>
        <a:bodyPr/>
        <a:lstStyle/>
        <a:p>
          <a:r>
            <a:rPr lang="en-US"/>
            <a:t>Prescribing issues more commonly non-HIV medications than DDIs with ART</a:t>
          </a:r>
        </a:p>
      </dgm:t>
    </dgm:pt>
    <dgm:pt modelId="{FA380460-EC18-4B78-8E58-963919215B4E}" type="parTrans" cxnId="{DAD43552-6F58-48EE-B97F-EA2D8BDA3E94}">
      <dgm:prSet/>
      <dgm:spPr/>
      <dgm:t>
        <a:bodyPr/>
        <a:lstStyle/>
        <a:p>
          <a:endParaRPr lang="en-US"/>
        </a:p>
      </dgm:t>
    </dgm:pt>
    <dgm:pt modelId="{251E7FA5-8666-4376-B244-FBE52B756B31}" type="sibTrans" cxnId="{DAD43552-6F58-48EE-B97F-EA2D8BDA3E94}">
      <dgm:prSet/>
      <dgm:spPr/>
      <dgm:t>
        <a:bodyPr/>
        <a:lstStyle/>
        <a:p>
          <a:endParaRPr lang="en-US"/>
        </a:p>
      </dgm:t>
    </dgm:pt>
    <dgm:pt modelId="{68321F02-1A5C-4373-A750-30CDD3791D18}">
      <dgm:prSet/>
      <dgm:spPr/>
      <dgm:t>
        <a:bodyPr/>
        <a:lstStyle/>
        <a:p>
          <a:r>
            <a:rPr lang="en-US"/>
            <a:t>Need for education on Geriatric Medicine Principles</a:t>
          </a:r>
        </a:p>
      </dgm:t>
    </dgm:pt>
    <dgm:pt modelId="{53130226-F1E6-46CB-95FC-40B93824C3EE}" type="parTrans" cxnId="{E7B8E223-E813-43F8-9A41-CEB4C156FB9A}">
      <dgm:prSet/>
      <dgm:spPr/>
      <dgm:t>
        <a:bodyPr/>
        <a:lstStyle/>
        <a:p>
          <a:endParaRPr lang="en-US"/>
        </a:p>
      </dgm:t>
    </dgm:pt>
    <dgm:pt modelId="{5BF725FA-59EC-4C08-8825-AF468B9B1171}" type="sibTrans" cxnId="{E7B8E223-E813-43F8-9A41-CEB4C156FB9A}">
      <dgm:prSet/>
      <dgm:spPr/>
      <dgm:t>
        <a:bodyPr/>
        <a:lstStyle/>
        <a:p>
          <a:endParaRPr lang="en-US"/>
        </a:p>
      </dgm:t>
    </dgm:pt>
    <dgm:pt modelId="{140FE9DA-B75E-412C-A31F-C692E16DFB6D}">
      <dgm:prSet/>
      <dgm:spPr/>
      <dgm:t>
        <a:bodyPr/>
        <a:lstStyle/>
        <a:p>
          <a:r>
            <a:rPr lang="en-US"/>
            <a:t>Medication prioritization: hosting the conversation</a:t>
          </a:r>
        </a:p>
      </dgm:t>
    </dgm:pt>
    <dgm:pt modelId="{54A6308B-AA6A-4786-A00F-C09B3C3BC64F}" type="parTrans" cxnId="{A4F8B937-1627-46B4-904A-1E2A25C1C339}">
      <dgm:prSet/>
      <dgm:spPr/>
      <dgm:t>
        <a:bodyPr/>
        <a:lstStyle/>
        <a:p>
          <a:endParaRPr lang="en-US"/>
        </a:p>
      </dgm:t>
    </dgm:pt>
    <dgm:pt modelId="{0ED7560B-C1AA-44EE-9C86-25614A2AF937}" type="sibTrans" cxnId="{A4F8B937-1627-46B4-904A-1E2A25C1C339}">
      <dgm:prSet/>
      <dgm:spPr/>
      <dgm:t>
        <a:bodyPr/>
        <a:lstStyle/>
        <a:p>
          <a:endParaRPr lang="en-US"/>
        </a:p>
      </dgm:t>
    </dgm:pt>
    <dgm:pt modelId="{A3AB6D1D-0641-4135-9367-82CE1FDDF398}">
      <dgm:prSet/>
      <dgm:spPr/>
      <dgm:t>
        <a:bodyPr/>
        <a:lstStyle/>
        <a:p>
          <a:r>
            <a:rPr lang="en-US"/>
            <a:t>Risk/benefit</a:t>
          </a:r>
        </a:p>
      </dgm:t>
    </dgm:pt>
    <dgm:pt modelId="{392D5073-F30F-4320-AD44-E308AEEDCB97}" type="parTrans" cxnId="{60A652EA-FE1D-487E-A115-C00D4B08C1CF}">
      <dgm:prSet/>
      <dgm:spPr/>
      <dgm:t>
        <a:bodyPr/>
        <a:lstStyle/>
        <a:p>
          <a:endParaRPr lang="en-US"/>
        </a:p>
      </dgm:t>
    </dgm:pt>
    <dgm:pt modelId="{57FD4BE8-EE1B-4B65-BB8E-50B4EED4FA6F}" type="sibTrans" cxnId="{60A652EA-FE1D-487E-A115-C00D4B08C1CF}">
      <dgm:prSet/>
      <dgm:spPr/>
      <dgm:t>
        <a:bodyPr/>
        <a:lstStyle/>
        <a:p>
          <a:endParaRPr lang="en-US"/>
        </a:p>
      </dgm:t>
    </dgm:pt>
    <dgm:pt modelId="{5C126C34-59C1-4763-8F4A-02E379AF646B}">
      <dgm:prSet/>
      <dgm:spPr/>
      <dgm:t>
        <a:bodyPr/>
        <a:lstStyle/>
        <a:p>
          <a:r>
            <a:rPr lang="en-US"/>
            <a:t>Care goals</a:t>
          </a:r>
        </a:p>
      </dgm:t>
    </dgm:pt>
    <dgm:pt modelId="{A7D06696-1C2B-4D16-9FDB-D7E1AB4BFF53}" type="parTrans" cxnId="{8E0184C7-0084-41AF-BB57-B8120B255BC4}">
      <dgm:prSet/>
      <dgm:spPr/>
      <dgm:t>
        <a:bodyPr/>
        <a:lstStyle/>
        <a:p>
          <a:endParaRPr lang="en-US"/>
        </a:p>
      </dgm:t>
    </dgm:pt>
    <dgm:pt modelId="{41497F1E-DB21-4B89-A1BD-FFA3C473DA79}" type="sibTrans" cxnId="{8E0184C7-0084-41AF-BB57-B8120B255BC4}">
      <dgm:prSet/>
      <dgm:spPr/>
      <dgm:t>
        <a:bodyPr/>
        <a:lstStyle/>
        <a:p>
          <a:endParaRPr lang="en-US"/>
        </a:p>
      </dgm:t>
    </dgm:pt>
    <dgm:pt modelId="{5EFB0ACD-A60A-418F-8007-CA91B671D3F5}">
      <dgm:prSet/>
      <dgm:spPr/>
      <dgm:t>
        <a:bodyPr/>
        <a:lstStyle/>
        <a:p>
          <a:r>
            <a:rPr lang="en-US"/>
            <a:t>Life expectancy</a:t>
          </a:r>
        </a:p>
      </dgm:t>
    </dgm:pt>
    <dgm:pt modelId="{29487C8D-E5C3-4F36-823F-A4D80FF91124}" type="parTrans" cxnId="{C1AEEAB5-DA1B-4ACF-9E7F-C5BF6229269A}">
      <dgm:prSet/>
      <dgm:spPr/>
      <dgm:t>
        <a:bodyPr/>
        <a:lstStyle/>
        <a:p>
          <a:endParaRPr lang="en-US"/>
        </a:p>
      </dgm:t>
    </dgm:pt>
    <dgm:pt modelId="{10FB99A1-3996-47E6-A0B6-4A0536B5D43C}" type="sibTrans" cxnId="{C1AEEAB5-DA1B-4ACF-9E7F-C5BF6229269A}">
      <dgm:prSet/>
      <dgm:spPr/>
      <dgm:t>
        <a:bodyPr/>
        <a:lstStyle/>
        <a:p>
          <a:endParaRPr lang="en-US"/>
        </a:p>
      </dgm:t>
    </dgm:pt>
    <dgm:pt modelId="{1B1F131C-B1CF-4515-8CE9-7F57C621B5AF}">
      <dgm:prSet/>
      <dgm:spPr/>
      <dgm:t>
        <a:bodyPr/>
        <a:lstStyle/>
        <a:p>
          <a:r>
            <a:rPr lang="en-US"/>
            <a:t>Current functioning</a:t>
          </a:r>
        </a:p>
      </dgm:t>
    </dgm:pt>
    <dgm:pt modelId="{BD7B614B-0F47-4BF9-8449-CED1D4BDD08F}" type="parTrans" cxnId="{DBE98A7E-98AD-4F1A-923B-17F6ABD16F47}">
      <dgm:prSet/>
      <dgm:spPr/>
      <dgm:t>
        <a:bodyPr/>
        <a:lstStyle/>
        <a:p>
          <a:endParaRPr lang="en-US"/>
        </a:p>
      </dgm:t>
    </dgm:pt>
    <dgm:pt modelId="{296A758B-92FE-4CB2-99C6-BBF2223F801F}" type="sibTrans" cxnId="{DBE98A7E-98AD-4F1A-923B-17F6ABD16F47}">
      <dgm:prSet/>
      <dgm:spPr/>
      <dgm:t>
        <a:bodyPr/>
        <a:lstStyle/>
        <a:p>
          <a:endParaRPr lang="en-US"/>
        </a:p>
      </dgm:t>
    </dgm:pt>
    <dgm:pt modelId="{E51CD141-AD31-D946-B937-1BA69BDC5D9A}" type="pres">
      <dgm:prSet presAssocID="{41B57AAD-FD18-4BD6-B84D-BAB09B48F4C2}" presName="linear" presStyleCnt="0">
        <dgm:presLayoutVars>
          <dgm:animLvl val="lvl"/>
          <dgm:resizeHandles val="exact"/>
        </dgm:presLayoutVars>
      </dgm:prSet>
      <dgm:spPr/>
    </dgm:pt>
    <dgm:pt modelId="{1180CD01-6198-E14C-9270-37F307406462}" type="pres">
      <dgm:prSet presAssocID="{B6853DEC-4D62-4F1C-ADA0-B8DA2EDC571C}" presName="parentText" presStyleLbl="node1" presStyleIdx="0" presStyleCnt="3">
        <dgm:presLayoutVars>
          <dgm:chMax val="0"/>
          <dgm:bulletEnabled val="1"/>
        </dgm:presLayoutVars>
      </dgm:prSet>
      <dgm:spPr/>
    </dgm:pt>
    <dgm:pt modelId="{0B458DCE-D288-2649-B5F8-040225A77507}" type="pres">
      <dgm:prSet presAssocID="{B6853DEC-4D62-4F1C-ADA0-B8DA2EDC571C}" presName="childText" presStyleLbl="revTx" presStyleIdx="0" presStyleCnt="3">
        <dgm:presLayoutVars>
          <dgm:bulletEnabled val="1"/>
        </dgm:presLayoutVars>
      </dgm:prSet>
      <dgm:spPr/>
    </dgm:pt>
    <dgm:pt modelId="{C1CA3896-142D-9444-81E2-6F2137BC969A}" type="pres">
      <dgm:prSet presAssocID="{12F3F289-C7AE-4AA1-B29A-009925CC63AB}" presName="parentText" presStyleLbl="node1" presStyleIdx="1" presStyleCnt="3">
        <dgm:presLayoutVars>
          <dgm:chMax val="0"/>
          <dgm:bulletEnabled val="1"/>
        </dgm:presLayoutVars>
      </dgm:prSet>
      <dgm:spPr/>
    </dgm:pt>
    <dgm:pt modelId="{7310DD82-50D3-614F-83BB-F5C92365F7EA}" type="pres">
      <dgm:prSet presAssocID="{12F3F289-C7AE-4AA1-B29A-009925CC63AB}" presName="childText" presStyleLbl="revTx" presStyleIdx="1" presStyleCnt="3">
        <dgm:presLayoutVars>
          <dgm:bulletEnabled val="1"/>
        </dgm:presLayoutVars>
      </dgm:prSet>
      <dgm:spPr/>
    </dgm:pt>
    <dgm:pt modelId="{1F7AF13F-4DDA-3646-866A-E2E014AEACDF}" type="pres">
      <dgm:prSet presAssocID="{140FE9DA-B75E-412C-A31F-C692E16DFB6D}" presName="parentText" presStyleLbl="node1" presStyleIdx="2" presStyleCnt="3">
        <dgm:presLayoutVars>
          <dgm:chMax val="0"/>
          <dgm:bulletEnabled val="1"/>
        </dgm:presLayoutVars>
      </dgm:prSet>
      <dgm:spPr/>
    </dgm:pt>
    <dgm:pt modelId="{50DCC04E-93E3-2841-A21C-4019420D7520}" type="pres">
      <dgm:prSet presAssocID="{140FE9DA-B75E-412C-A31F-C692E16DFB6D}" presName="childText" presStyleLbl="revTx" presStyleIdx="2" presStyleCnt="3">
        <dgm:presLayoutVars>
          <dgm:bulletEnabled val="1"/>
        </dgm:presLayoutVars>
      </dgm:prSet>
      <dgm:spPr/>
    </dgm:pt>
  </dgm:ptLst>
  <dgm:cxnLst>
    <dgm:cxn modelId="{E0149407-657D-E14C-8105-67E466497B53}" type="presOf" srcId="{68321F02-1A5C-4373-A750-30CDD3791D18}" destId="{7310DD82-50D3-614F-83BB-F5C92365F7EA}" srcOrd="0" destOrd="0" presId="urn:microsoft.com/office/officeart/2005/8/layout/vList2"/>
    <dgm:cxn modelId="{9BB02F0D-8109-9E42-A101-38AD9F0E26CD}" type="presOf" srcId="{12F3F289-C7AE-4AA1-B29A-009925CC63AB}" destId="{C1CA3896-142D-9444-81E2-6F2137BC969A}" srcOrd="0" destOrd="0" presId="urn:microsoft.com/office/officeart/2005/8/layout/vList2"/>
    <dgm:cxn modelId="{0FB8DD17-E8E1-D749-874D-46A30E479CA3}" type="presOf" srcId="{5EFB0ACD-A60A-418F-8007-CA91B671D3F5}" destId="{50DCC04E-93E3-2841-A21C-4019420D7520}" srcOrd="0" destOrd="2" presId="urn:microsoft.com/office/officeart/2005/8/layout/vList2"/>
    <dgm:cxn modelId="{E7B8E223-E813-43F8-9A41-CEB4C156FB9A}" srcId="{12F3F289-C7AE-4AA1-B29A-009925CC63AB}" destId="{68321F02-1A5C-4373-A750-30CDD3791D18}" srcOrd="0" destOrd="0" parTransId="{53130226-F1E6-46CB-95FC-40B93824C3EE}" sibTransId="{5BF725FA-59EC-4C08-8825-AF468B9B1171}"/>
    <dgm:cxn modelId="{A4F8B937-1627-46B4-904A-1E2A25C1C339}" srcId="{41B57AAD-FD18-4BD6-B84D-BAB09B48F4C2}" destId="{140FE9DA-B75E-412C-A31F-C692E16DFB6D}" srcOrd="2" destOrd="0" parTransId="{54A6308B-AA6A-4786-A00F-C09B3C3BC64F}" sibTransId="{0ED7560B-C1AA-44EE-9C86-25614A2AF937}"/>
    <dgm:cxn modelId="{DAD43552-6F58-48EE-B97F-EA2D8BDA3E94}" srcId="{41B57AAD-FD18-4BD6-B84D-BAB09B48F4C2}" destId="{12F3F289-C7AE-4AA1-B29A-009925CC63AB}" srcOrd="1" destOrd="0" parTransId="{FA380460-EC18-4B78-8E58-963919215B4E}" sibTransId="{251E7FA5-8666-4376-B244-FBE52B756B31}"/>
    <dgm:cxn modelId="{45793E5F-F807-244D-B7C0-1E61E92FCDED}" type="presOf" srcId="{140FE9DA-B75E-412C-A31F-C692E16DFB6D}" destId="{1F7AF13F-4DDA-3646-866A-E2E014AEACDF}" srcOrd="0" destOrd="0" presId="urn:microsoft.com/office/officeart/2005/8/layout/vList2"/>
    <dgm:cxn modelId="{442DF35F-7CBB-E940-858B-BF14A033A496}" type="presOf" srcId="{41B57AAD-FD18-4BD6-B84D-BAB09B48F4C2}" destId="{E51CD141-AD31-D946-B937-1BA69BDC5D9A}" srcOrd="0" destOrd="0" presId="urn:microsoft.com/office/officeart/2005/8/layout/vList2"/>
    <dgm:cxn modelId="{40793B63-7731-A145-8FDE-B695B7D79969}" type="presOf" srcId="{65E61102-AB5C-441F-9F9D-81457E77B097}" destId="{0B458DCE-D288-2649-B5F8-040225A77507}" srcOrd="0" destOrd="0" presId="urn:microsoft.com/office/officeart/2005/8/layout/vList2"/>
    <dgm:cxn modelId="{DBE98A7E-98AD-4F1A-923B-17F6ABD16F47}" srcId="{140FE9DA-B75E-412C-A31F-C692E16DFB6D}" destId="{1B1F131C-B1CF-4515-8CE9-7F57C621B5AF}" srcOrd="3" destOrd="0" parTransId="{BD7B614B-0F47-4BF9-8449-CED1D4BDD08F}" sibTransId="{296A758B-92FE-4CB2-99C6-BBF2223F801F}"/>
    <dgm:cxn modelId="{812E2483-E0A0-6243-8753-B17BCE5B9558}" type="presOf" srcId="{5C126C34-59C1-4763-8F4A-02E379AF646B}" destId="{50DCC04E-93E3-2841-A21C-4019420D7520}" srcOrd="0" destOrd="1" presId="urn:microsoft.com/office/officeart/2005/8/layout/vList2"/>
    <dgm:cxn modelId="{19447D98-7F8D-44A1-9909-924CCAD341C6}" srcId="{41B57AAD-FD18-4BD6-B84D-BAB09B48F4C2}" destId="{B6853DEC-4D62-4F1C-ADA0-B8DA2EDC571C}" srcOrd="0" destOrd="0" parTransId="{0C5DCBB4-5E8F-4AD1-952C-98A51A07D268}" sibTransId="{01F1C9B9-73DE-4F58-94B0-FEED50227625}"/>
    <dgm:cxn modelId="{FD66EEB1-F3F5-334A-AF94-E7BF10172607}" type="presOf" srcId="{B6853DEC-4D62-4F1C-ADA0-B8DA2EDC571C}" destId="{1180CD01-6198-E14C-9270-37F307406462}" srcOrd="0" destOrd="0" presId="urn:microsoft.com/office/officeart/2005/8/layout/vList2"/>
    <dgm:cxn modelId="{C1AEEAB5-DA1B-4ACF-9E7F-C5BF6229269A}" srcId="{140FE9DA-B75E-412C-A31F-C692E16DFB6D}" destId="{5EFB0ACD-A60A-418F-8007-CA91B671D3F5}" srcOrd="2" destOrd="0" parTransId="{29487C8D-E5C3-4F36-823F-A4D80FF91124}" sibTransId="{10FB99A1-3996-47E6-A0B6-4A0536B5D43C}"/>
    <dgm:cxn modelId="{DDCF73B7-7C42-2448-8A6E-5DACC6F93D4D}" type="presOf" srcId="{1B1F131C-B1CF-4515-8CE9-7F57C621B5AF}" destId="{50DCC04E-93E3-2841-A21C-4019420D7520}" srcOrd="0" destOrd="3" presId="urn:microsoft.com/office/officeart/2005/8/layout/vList2"/>
    <dgm:cxn modelId="{8E0184C7-0084-41AF-BB57-B8120B255BC4}" srcId="{140FE9DA-B75E-412C-A31F-C692E16DFB6D}" destId="{5C126C34-59C1-4763-8F4A-02E379AF646B}" srcOrd="1" destOrd="0" parTransId="{A7D06696-1C2B-4D16-9FDB-D7E1AB4BFF53}" sibTransId="{41497F1E-DB21-4B89-A1BD-FFA3C473DA79}"/>
    <dgm:cxn modelId="{93A35DD7-3B44-4346-9F40-28B42D773378}" type="presOf" srcId="{A3AB6D1D-0641-4135-9367-82CE1FDDF398}" destId="{50DCC04E-93E3-2841-A21C-4019420D7520}" srcOrd="0" destOrd="0" presId="urn:microsoft.com/office/officeart/2005/8/layout/vList2"/>
    <dgm:cxn modelId="{60A652EA-FE1D-487E-A115-C00D4B08C1CF}" srcId="{140FE9DA-B75E-412C-A31F-C692E16DFB6D}" destId="{A3AB6D1D-0641-4135-9367-82CE1FDDF398}" srcOrd="0" destOrd="0" parTransId="{392D5073-F30F-4320-AD44-E308AEEDCB97}" sibTransId="{57FD4BE8-EE1B-4B65-BB8E-50B4EED4FA6F}"/>
    <dgm:cxn modelId="{335ED3FA-5EAB-469A-A668-F8F82F7363F1}" srcId="{B6853DEC-4D62-4F1C-ADA0-B8DA2EDC571C}" destId="{65E61102-AB5C-441F-9F9D-81457E77B097}" srcOrd="0" destOrd="0" parTransId="{C30937E6-211A-48E2-8578-05A0393A482C}" sibTransId="{61B99D46-ED5E-420C-919E-1A59B716DDFE}"/>
    <dgm:cxn modelId="{3688FAA1-DB71-814A-8B22-189AA8479618}" type="presParOf" srcId="{E51CD141-AD31-D946-B937-1BA69BDC5D9A}" destId="{1180CD01-6198-E14C-9270-37F307406462}" srcOrd="0" destOrd="0" presId="urn:microsoft.com/office/officeart/2005/8/layout/vList2"/>
    <dgm:cxn modelId="{4F1B81B0-2644-1548-BC1B-D66BD2811AD5}" type="presParOf" srcId="{E51CD141-AD31-D946-B937-1BA69BDC5D9A}" destId="{0B458DCE-D288-2649-B5F8-040225A77507}" srcOrd="1" destOrd="0" presId="urn:microsoft.com/office/officeart/2005/8/layout/vList2"/>
    <dgm:cxn modelId="{F11AF977-0D91-0145-8F0F-7D71D4647885}" type="presParOf" srcId="{E51CD141-AD31-D946-B937-1BA69BDC5D9A}" destId="{C1CA3896-142D-9444-81E2-6F2137BC969A}" srcOrd="2" destOrd="0" presId="urn:microsoft.com/office/officeart/2005/8/layout/vList2"/>
    <dgm:cxn modelId="{053176DD-B5A3-6C42-B19F-9B137AF9824D}" type="presParOf" srcId="{E51CD141-AD31-D946-B937-1BA69BDC5D9A}" destId="{7310DD82-50D3-614F-83BB-F5C92365F7EA}" srcOrd="3" destOrd="0" presId="urn:microsoft.com/office/officeart/2005/8/layout/vList2"/>
    <dgm:cxn modelId="{53A88830-A6F4-B24C-9171-06BEBECDBBFD}" type="presParOf" srcId="{E51CD141-AD31-D946-B937-1BA69BDC5D9A}" destId="{1F7AF13F-4DDA-3646-866A-E2E014AEACDF}" srcOrd="4" destOrd="0" presId="urn:microsoft.com/office/officeart/2005/8/layout/vList2"/>
    <dgm:cxn modelId="{2352DE4D-16A0-EB45-AAC0-6B6F16BE9EF4}" type="presParOf" srcId="{E51CD141-AD31-D946-B937-1BA69BDC5D9A}" destId="{50DCC04E-93E3-2841-A21C-4019420D752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6B7251-A46D-4582-8164-DC009A9356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2284407-B8C4-428D-A10B-EBE7B35657D5}">
      <dgm:prSet/>
      <dgm:spPr/>
      <dgm:t>
        <a:bodyPr/>
        <a:lstStyle/>
        <a:p>
          <a:r>
            <a:rPr lang="en-US" dirty="0"/>
            <a:t>PWH age with accelerated and accentuated comorbidities and Geriatric Syndromes</a:t>
          </a:r>
        </a:p>
      </dgm:t>
    </dgm:pt>
    <dgm:pt modelId="{651DA3B8-3664-40D7-A40F-F295EDD3A4BF}" type="parTrans" cxnId="{D127910A-F140-4B3B-9FD5-723080F6F0CC}">
      <dgm:prSet/>
      <dgm:spPr/>
      <dgm:t>
        <a:bodyPr/>
        <a:lstStyle/>
        <a:p>
          <a:endParaRPr lang="en-US"/>
        </a:p>
      </dgm:t>
    </dgm:pt>
    <dgm:pt modelId="{9C5A5508-2D9F-4603-8EEA-1CBCF12829E9}" type="sibTrans" cxnId="{D127910A-F140-4B3B-9FD5-723080F6F0CC}">
      <dgm:prSet/>
      <dgm:spPr/>
      <dgm:t>
        <a:bodyPr/>
        <a:lstStyle/>
        <a:p>
          <a:endParaRPr lang="en-US"/>
        </a:p>
      </dgm:t>
    </dgm:pt>
    <dgm:pt modelId="{B11CE2D8-F6D2-4136-8739-8173F760961C}">
      <dgm:prSet/>
      <dgm:spPr/>
      <dgm:t>
        <a:bodyPr/>
        <a:lstStyle/>
        <a:p>
          <a:r>
            <a:rPr lang="en-US"/>
            <a:t>Collaboration across disciplines and specialties is key to optimizing care</a:t>
          </a:r>
        </a:p>
      </dgm:t>
    </dgm:pt>
    <dgm:pt modelId="{17F1F903-C66E-43C6-99B8-29B84DC1F669}" type="parTrans" cxnId="{3F861DB3-BD22-44BB-BB53-7388F46E41E8}">
      <dgm:prSet/>
      <dgm:spPr/>
      <dgm:t>
        <a:bodyPr/>
        <a:lstStyle/>
        <a:p>
          <a:endParaRPr lang="en-US"/>
        </a:p>
      </dgm:t>
    </dgm:pt>
    <dgm:pt modelId="{4F7065C8-D7B3-4EF2-83F0-7DA12FDF1A70}" type="sibTrans" cxnId="{3F861DB3-BD22-44BB-BB53-7388F46E41E8}">
      <dgm:prSet/>
      <dgm:spPr/>
      <dgm:t>
        <a:bodyPr/>
        <a:lstStyle/>
        <a:p>
          <a:endParaRPr lang="en-US"/>
        </a:p>
      </dgm:t>
    </dgm:pt>
    <dgm:pt modelId="{C37C5A5A-6C90-494E-A699-CDA73EF27EB5}">
      <dgm:prSet/>
      <dgm:spPr/>
      <dgm:t>
        <a:bodyPr/>
        <a:lstStyle/>
        <a:p>
          <a:r>
            <a:rPr lang="en-US"/>
            <a:t>Expansion of Geriatric conceptual frameworks is needed </a:t>
          </a:r>
        </a:p>
      </dgm:t>
    </dgm:pt>
    <dgm:pt modelId="{94432522-0B2D-4202-9615-B262C4A66C73}" type="parTrans" cxnId="{920158E4-A828-4536-B71D-4A375603A739}">
      <dgm:prSet/>
      <dgm:spPr/>
      <dgm:t>
        <a:bodyPr/>
        <a:lstStyle/>
        <a:p>
          <a:endParaRPr lang="en-US"/>
        </a:p>
      </dgm:t>
    </dgm:pt>
    <dgm:pt modelId="{04D1326A-0847-4133-BD49-D80B826D94AF}" type="sibTrans" cxnId="{920158E4-A828-4536-B71D-4A375603A739}">
      <dgm:prSet/>
      <dgm:spPr/>
      <dgm:t>
        <a:bodyPr/>
        <a:lstStyle/>
        <a:p>
          <a:endParaRPr lang="en-US"/>
        </a:p>
      </dgm:t>
    </dgm:pt>
    <dgm:pt modelId="{3EA1CF0A-33CC-AB49-B15B-87A53B8FB075}" type="pres">
      <dgm:prSet presAssocID="{AD6B7251-A46D-4582-8164-DC009A935622}" presName="hierChild1" presStyleCnt="0">
        <dgm:presLayoutVars>
          <dgm:chPref val="1"/>
          <dgm:dir/>
          <dgm:animOne val="branch"/>
          <dgm:animLvl val="lvl"/>
          <dgm:resizeHandles/>
        </dgm:presLayoutVars>
      </dgm:prSet>
      <dgm:spPr/>
    </dgm:pt>
    <dgm:pt modelId="{8E5B60BD-9EFF-1D4A-9A03-E3018D5F5923}" type="pres">
      <dgm:prSet presAssocID="{12284407-B8C4-428D-A10B-EBE7B35657D5}" presName="hierRoot1" presStyleCnt="0"/>
      <dgm:spPr/>
    </dgm:pt>
    <dgm:pt modelId="{73502875-BBE6-0C46-816C-BFD5CE181FC4}" type="pres">
      <dgm:prSet presAssocID="{12284407-B8C4-428D-A10B-EBE7B35657D5}" presName="composite" presStyleCnt="0"/>
      <dgm:spPr/>
    </dgm:pt>
    <dgm:pt modelId="{1F5E8897-5159-5240-BA1E-B7814C437B12}" type="pres">
      <dgm:prSet presAssocID="{12284407-B8C4-428D-A10B-EBE7B35657D5}" presName="background" presStyleLbl="node0" presStyleIdx="0" presStyleCnt="3"/>
      <dgm:spPr/>
    </dgm:pt>
    <dgm:pt modelId="{AE5CB01E-8034-5942-9123-7C7C7FEB263B}" type="pres">
      <dgm:prSet presAssocID="{12284407-B8C4-428D-A10B-EBE7B35657D5}" presName="text" presStyleLbl="fgAcc0" presStyleIdx="0" presStyleCnt="3">
        <dgm:presLayoutVars>
          <dgm:chPref val="3"/>
        </dgm:presLayoutVars>
      </dgm:prSet>
      <dgm:spPr/>
    </dgm:pt>
    <dgm:pt modelId="{288A55FB-AD62-214A-83BB-81E32B64D03D}" type="pres">
      <dgm:prSet presAssocID="{12284407-B8C4-428D-A10B-EBE7B35657D5}" presName="hierChild2" presStyleCnt="0"/>
      <dgm:spPr/>
    </dgm:pt>
    <dgm:pt modelId="{EEF15C29-B40E-3742-9503-D25BA4DDCC6C}" type="pres">
      <dgm:prSet presAssocID="{B11CE2D8-F6D2-4136-8739-8173F760961C}" presName="hierRoot1" presStyleCnt="0"/>
      <dgm:spPr/>
    </dgm:pt>
    <dgm:pt modelId="{3B891AF5-0761-7C4B-9AAF-64BA60912CDB}" type="pres">
      <dgm:prSet presAssocID="{B11CE2D8-F6D2-4136-8739-8173F760961C}" presName="composite" presStyleCnt="0"/>
      <dgm:spPr/>
    </dgm:pt>
    <dgm:pt modelId="{E31CCF28-6F30-3C46-8302-F838E0180AF0}" type="pres">
      <dgm:prSet presAssocID="{B11CE2D8-F6D2-4136-8739-8173F760961C}" presName="background" presStyleLbl="node0" presStyleIdx="1" presStyleCnt="3"/>
      <dgm:spPr/>
    </dgm:pt>
    <dgm:pt modelId="{960BCF10-DA81-394F-8B43-47CA2C00EAA1}" type="pres">
      <dgm:prSet presAssocID="{B11CE2D8-F6D2-4136-8739-8173F760961C}" presName="text" presStyleLbl="fgAcc0" presStyleIdx="1" presStyleCnt="3">
        <dgm:presLayoutVars>
          <dgm:chPref val="3"/>
        </dgm:presLayoutVars>
      </dgm:prSet>
      <dgm:spPr/>
    </dgm:pt>
    <dgm:pt modelId="{25AA4F74-4CB5-364E-81E4-F580C3EC36E3}" type="pres">
      <dgm:prSet presAssocID="{B11CE2D8-F6D2-4136-8739-8173F760961C}" presName="hierChild2" presStyleCnt="0"/>
      <dgm:spPr/>
    </dgm:pt>
    <dgm:pt modelId="{158F8EA6-D26D-3F46-9DB2-EE8A3F8FC66A}" type="pres">
      <dgm:prSet presAssocID="{C37C5A5A-6C90-494E-A699-CDA73EF27EB5}" presName="hierRoot1" presStyleCnt="0"/>
      <dgm:spPr/>
    </dgm:pt>
    <dgm:pt modelId="{A72FD1A7-0704-D743-8831-747EAB121820}" type="pres">
      <dgm:prSet presAssocID="{C37C5A5A-6C90-494E-A699-CDA73EF27EB5}" presName="composite" presStyleCnt="0"/>
      <dgm:spPr/>
    </dgm:pt>
    <dgm:pt modelId="{FE6706CD-B503-8445-9986-E59281ACC0DE}" type="pres">
      <dgm:prSet presAssocID="{C37C5A5A-6C90-494E-A699-CDA73EF27EB5}" presName="background" presStyleLbl="node0" presStyleIdx="2" presStyleCnt="3"/>
      <dgm:spPr/>
    </dgm:pt>
    <dgm:pt modelId="{62565E87-2A88-6244-A5B7-78CF6AC43A66}" type="pres">
      <dgm:prSet presAssocID="{C37C5A5A-6C90-494E-A699-CDA73EF27EB5}" presName="text" presStyleLbl="fgAcc0" presStyleIdx="2" presStyleCnt="3">
        <dgm:presLayoutVars>
          <dgm:chPref val="3"/>
        </dgm:presLayoutVars>
      </dgm:prSet>
      <dgm:spPr/>
    </dgm:pt>
    <dgm:pt modelId="{5F421F07-0BC2-454D-BF8B-46C2483C8C7A}" type="pres">
      <dgm:prSet presAssocID="{C37C5A5A-6C90-494E-A699-CDA73EF27EB5}" presName="hierChild2" presStyleCnt="0"/>
      <dgm:spPr/>
    </dgm:pt>
  </dgm:ptLst>
  <dgm:cxnLst>
    <dgm:cxn modelId="{D127910A-F140-4B3B-9FD5-723080F6F0CC}" srcId="{AD6B7251-A46D-4582-8164-DC009A935622}" destId="{12284407-B8C4-428D-A10B-EBE7B35657D5}" srcOrd="0" destOrd="0" parTransId="{651DA3B8-3664-40D7-A40F-F295EDD3A4BF}" sibTransId="{9C5A5508-2D9F-4603-8EEA-1CBCF12829E9}"/>
    <dgm:cxn modelId="{F866E614-2B43-D742-8F34-6A6CD31EB167}" type="presOf" srcId="{C37C5A5A-6C90-494E-A699-CDA73EF27EB5}" destId="{62565E87-2A88-6244-A5B7-78CF6AC43A66}" srcOrd="0" destOrd="0" presId="urn:microsoft.com/office/officeart/2005/8/layout/hierarchy1"/>
    <dgm:cxn modelId="{A2179616-70D7-0040-9EB4-188E754ACCF6}" type="presOf" srcId="{AD6B7251-A46D-4582-8164-DC009A935622}" destId="{3EA1CF0A-33CC-AB49-B15B-87A53B8FB075}" srcOrd="0" destOrd="0" presId="urn:microsoft.com/office/officeart/2005/8/layout/hierarchy1"/>
    <dgm:cxn modelId="{06D9A661-F309-2046-89F7-5412D736EE5D}" type="presOf" srcId="{B11CE2D8-F6D2-4136-8739-8173F760961C}" destId="{960BCF10-DA81-394F-8B43-47CA2C00EAA1}" srcOrd="0" destOrd="0" presId="urn:microsoft.com/office/officeart/2005/8/layout/hierarchy1"/>
    <dgm:cxn modelId="{B87F7C97-53CA-3C47-B330-5A0535FC9C37}" type="presOf" srcId="{12284407-B8C4-428D-A10B-EBE7B35657D5}" destId="{AE5CB01E-8034-5942-9123-7C7C7FEB263B}" srcOrd="0" destOrd="0" presId="urn:microsoft.com/office/officeart/2005/8/layout/hierarchy1"/>
    <dgm:cxn modelId="{3F861DB3-BD22-44BB-BB53-7388F46E41E8}" srcId="{AD6B7251-A46D-4582-8164-DC009A935622}" destId="{B11CE2D8-F6D2-4136-8739-8173F760961C}" srcOrd="1" destOrd="0" parTransId="{17F1F903-C66E-43C6-99B8-29B84DC1F669}" sibTransId="{4F7065C8-D7B3-4EF2-83F0-7DA12FDF1A70}"/>
    <dgm:cxn modelId="{920158E4-A828-4536-B71D-4A375603A739}" srcId="{AD6B7251-A46D-4582-8164-DC009A935622}" destId="{C37C5A5A-6C90-494E-A699-CDA73EF27EB5}" srcOrd="2" destOrd="0" parTransId="{94432522-0B2D-4202-9615-B262C4A66C73}" sibTransId="{04D1326A-0847-4133-BD49-D80B826D94AF}"/>
    <dgm:cxn modelId="{D1F9F0A7-BD90-0B4F-B674-26AEDBF2AA44}" type="presParOf" srcId="{3EA1CF0A-33CC-AB49-B15B-87A53B8FB075}" destId="{8E5B60BD-9EFF-1D4A-9A03-E3018D5F5923}" srcOrd="0" destOrd="0" presId="urn:microsoft.com/office/officeart/2005/8/layout/hierarchy1"/>
    <dgm:cxn modelId="{E857E87B-BE17-3F41-AB74-C9F39A959618}" type="presParOf" srcId="{8E5B60BD-9EFF-1D4A-9A03-E3018D5F5923}" destId="{73502875-BBE6-0C46-816C-BFD5CE181FC4}" srcOrd="0" destOrd="0" presId="urn:microsoft.com/office/officeart/2005/8/layout/hierarchy1"/>
    <dgm:cxn modelId="{3ED274DC-7F77-0549-9FC6-514FC5838321}" type="presParOf" srcId="{73502875-BBE6-0C46-816C-BFD5CE181FC4}" destId="{1F5E8897-5159-5240-BA1E-B7814C437B12}" srcOrd="0" destOrd="0" presId="urn:microsoft.com/office/officeart/2005/8/layout/hierarchy1"/>
    <dgm:cxn modelId="{B82534E4-6B87-2E4E-9C38-10ACB1D81B5D}" type="presParOf" srcId="{73502875-BBE6-0C46-816C-BFD5CE181FC4}" destId="{AE5CB01E-8034-5942-9123-7C7C7FEB263B}" srcOrd="1" destOrd="0" presId="urn:microsoft.com/office/officeart/2005/8/layout/hierarchy1"/>
    <dgm:cxn modelId="{85A6DB43-06C5-7841-9BBB-7B489BEC11A1}" type="presParOf" srcId="{8E5B60BD-9EFF-1D4A-9A03-E3018D5F5923}" destId="{288A55FB-AD62-214A-83BB-81E32B64D03D}" srcOrd="1" destOrd="0" presId="urn:microsoft.com/office/officeart/2005/8/layout/hierarchy1"/>
    <dgm:cxn modelId="{8E633EEE-FD0D-A648-8C09-4F0CACA8F433}" type="presParOf" srcId="{3EA1CF0A-33CC-AB49-B15B-87A53B8FB075}" destId="{EEF15C29-B40E-3742-9503-D25BA4DDCC6C}" srcOrd="1" destOrd="0" presId="urn:microsoft.com/office/officeart/2005/8/layout/hierarchy1"/>
    <dgm:cxn modelId="{AB653239-7E12-4948-9CAB-CF55D11EE6CC}" type="presParOf" srcId="{EEF15C29-B40E-3742-9503-D25BA4DDCC6C}" destId="{3B891AF5-0761-7C4B-9AAF-64BA60912CDB}" srcOrd="0" destOrd="0" presId="urn:microsoft.com/office/officeart/2005/8/layout/hierarchy1"/>
    <dgm:cxn modelId="{F0DF9F86-0EBC-E741-AA12-9846E13C39A1}" type="presParOf" srcId="{3B891AF5-0761-7C4B-9AAF-64BA60912CDB}" destId="{E31CCF28-6F30-3C46-8302-F838E0180AF0}" srcOrd="0" destOrd="0" presId="urn:microsoft.com/office/officeart/2005/8/layout/hierarchy1"/>
    <dgm:cxn modelId="{D6DE44C1-8473-BB4D-8D69-83827B46CE1C}" type="presParOf" srcId="{3B891AF5-0761-7C4B-9AAF-64BA60912CDB}" destId="{960BCF10-DA81-394F-8B43-47CA2C00EAA1}" srcOrd="1" destOrd="0" presId="urn:microsoft.com/office/officeart/2005/8/layout/hierarchy1"/>
    <dgm:cxn modelId="{6D181FE7-DFE8-454D-A05E-B130EFC7C3D9}" type="presParOf" srcId="{EEF15C29-B40E-3742-9503-D25BA4DDCC6C}" destId="{25AA4F74-4CB5-364E-81E4-F580C3EC36E3}" srcOrd="1" destOrd="0" presId="urn:microsoft.com/office/officeart/2005/8/layout/hierarchy1"/>
    <dgm:cxn modelId="{213ADA73-7516-4643-997D-A5F23439F79C}" type="presParOf" srcId="{3EA1CF0A-33CC-AB49-B15B-87A53B8FB075}" destId="{158F8EA6-D26D-3F46-9DB2-EE8A3F8FC66A}" srcOrd="2" destOrd="0" presId="urn:microsoft.com/office/officeart/2005/8/layout/hierarchy1"/>
    <dgm:cxn modelId="{143581CD-F1F5-B44D-8519-1A96DDA49AB6}" type="presParOf" srcId="{158F8EA6-D26D-3F46-9DB2-EE8A3F8FC66A}" destId="{A72FD1A7-0704-D743-8831-747EAB121820}" srcOrd="0" destOrd="0" presId="urn:microsoft.com/office/officeart/2005/8/layout/hierarchy1"/>
    <dgm:cxn modelId="{28A14F78-1743-BF4F-9B30-B102645CBCC0}" type="presParOf" srcId="{A72FD1A7-0704-D743-8831-747EAB121820}" destId="{FE6706CD-B503-8445-9986-E59281ACC0DE}" srcOrd="0" destOrd="0" presId="urn:microsoft.com/office/officeart/2005/8/layout/hierarchy1"/>
    <dgm:cxn modelId="{65C3CEC6-1F71-2047-A934-516567FB1782}" type="presParOf" srcId="{A72FD1A7-0704-D743-8831-747EAB121820}" destId="{62565E87-2A88-6244-A5B7-78CF6AC43A66}" srcOrd="1" destOrd="0" presId="urn:microsoft.com/office/officeart/2005/8/layout/hierarchy1"/>
    <dgm:cxn modelId="{7720A1E7-BA03-2F4A-94DB-6FAC90D88EE1}" type="presParOf" srcId="{158F8EA6-D26D-3F46-9DB2-EE8A3F8FC66A}" destId="{5F421F07-0BC2-454D-BF8B-46C2483C8C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9F657E-201E-4749-B527-879D3002272D}"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E0E45A53-E076-409D-9627-E7A51397E473}">
      <dgm:prSet/>
      <dgm:spPr/>
      <dgm:t>
        <a:bodyPr/>
        <a:lstStyle/>
        <a:p>
          <a:r>
            <a:rPr lang="en-US" b="0" i="0"/>
            <a:t>Most HIV guidelines do not make any specific recommendations on screening for cognitive impairment</a:t>
          </a:r>
          <a:endParaRPr lang="en-US"/>
        </a:p>
      </dgm:t>
    </dgm:pt>
    <dgm:pt modelId="{A1EB54F3-505A-4E48-BD8F-EEE3F3E48D45}" type="parTrans" cxnId="{E2BC5B0C-EF35-45B7-9FD5-35359EAE5481}">
      <dgm:prSet/>
      <dgm:spPr/>
      <dgm:t>
        <a:bodyPr/>
        <a:lstStyle/>
        <a:p>
          <a:endParaRPr lang="en-US"/>
        </a:p>
      </dgm:t>
    </dgm:pt>
    <dgm:pt modelId="{218332F6-3EB7-4AAF-915B-BB227AAEE874}" type="sibTrans" cxnId="{E2BC5B0C-EF35-45B7-9FD5-35359EAE5481}">
      <dgm:prSet/>
      <dgm:spPr/>
      <dgm:t>
        <a:bodyPr/>
        <a:lstStyle/>
        <a:p>
          <a:endParaRPr lang="en-US"/>
        </a:p>
      </dgm:t>
    </dgm:pt>
    <dgm:pt modelId="{150C21F2-C8CB-4C5D-BE49-0B5ABB3FA2AE}">
      <dgm:prSet/>
      <dgm:spPr/>
      <dgm:t>
        <a:bodyPr/>
        <a:lstStyle/>
        <a:p>
          <a:r>
            <a:rPr lang="en-US"/>
            <a:t>Screening for cognitive impairment as part of intake and ongoing monitoring is a cornerstone in Geriatric Medical care</a:t>
          </a:r>
        </a:p>
      </dgm:t>
    </dgm:pt>
    <dgm:pt modelId="{E9BC4911-99A7-4B42-AA41-906374AB1D46}" type="parTrans" cxnId="{0B74864B-A5CC-45CB-BBC9-DF74157708C7}">
      <dgm:prSet/>
      <dgm:spPr/>
      <dgm:t>
        <a:bodyPr/>
        <a:lstStyle/>
        <a:p>
          <a:endParaRPr lang="en-US"/>
        </a:p>
      </dgm:t>
    </dgm:pt>
    <dgm:pt modelId="{5694392B-D798-4714-BDAF-49AEEA8DF264}" type="sibTrans" cxnId="{0B74864B-A5CC-45CB-BBC9-DF74157708C7}">
      <dgm:prSet/>
      <dgm:spPr/>
      <dgm:t>
        <a:bodyPr/>
        <a:lstStyle/>
        <a:p>
          <a:endParaRPr lang="en-US"/>
        </a:p>
      </dgm:t>
    </dgm:pt>
    <dgm:pt modelId="{FE2E7A19-FABE-4BBA-8186-D1379CE7CE72}">
      <dgm:prSet/>
      <dgm:spPr/>
      <dgm:t>
        <a:bodyPr/>
        <a:lstStyle/>
        <a:p>
          <a:r>
            <a:rPr lang="en-US"/>
            <a:t>Mini-Cog (clock draw and 3-item recall)</a:t>
          </a:r>
        </a:p>
      </dgm:t>
    </dgm:pt>
    <dgm:pt modelId="{3F4AFBBA-6E91-424F-918B-E3E1560F4792}" type="parTrans" cxnId="{AB1CE57A-7215-4E40-901F-3FF2F563191C}">
      <dgm:prSet/>
      <dgm:spPr/>
      <dgm:t>
        <a:bodyPr/>
        <a:lstStyle/>
        <a:p>
          <a:endParaRPr lang="en-US"/>
        </a:p>
      </dgm:t>
    </dgm:pt>
    <dgm:pt modelId="{9E3C09A5-81ED-4820-86C1-3902F30F317F}" type="sibTrans" cxnId="{AB1CE57A-7215-4E40-901F-3FF2F563191C}">
      <dgm:prSet/>
      <dgm:spPr/>
      <dgm:t>
        <a:bodyPr/>
        <a:lstStyle/>
        <a:p>
          <a:endParaRPr lang="en-US"/>
        </a:p>
      </dgm:t>
    </dgm:pt>
    <dgm:pt modelId="{FED4FC4B-F05C-43F0-B6D9-689A78D6C3B2}">
      <dgm:prSet/>
      <dgm:spPr/>
      <dgm:t>
        <a:bodyPr/>
        <a:lstStyle/>
        <a:p>
          <a:r>
            <a:rPr lang="en-US"/>
            <a:t>MoCA</a:t>
          </a:r>
        </a:p>
      </dgm:t>
    </dgm:pt>
    <dgm:pt modelId="{F57985CF-C363-4F2C-B0DF-13E9504293C9}" type="parTrans" cxnId="{A984B773-3254-4867-8693-7BC939DC7464}">
      <dgm:prSet/>
      <dgm:spPr/>
      <dgm:t>
        <a:bodyPr/>
        <a:lstStyle/>
        <a:p>
          <a:endParaRPr lang="en-US"/>
        </a:p>
      </dgm:t>
    </dgm:pt>
    <dgm:pt modelId="{D1786327-6F55-4E13-BCFA-0F970FFBB8A2}" type="sibTrans" cxnId="{A984B773-3254-4867-8693-7BC939DC7464}">
      <dgm:prSet/>
      <dgm:spPr/>
      <dgm:t>
        <a:bodyPr/>
        <a:lstStyle/>
        <a:p>
          <a:endParaRPr lang="en-US"/>
        </a:p>
      </dgm:t>
    </dgm:pt>
    <dgm:pt modelId="{D687787F-44F0-4297-8C35-CEF85B95365A}">
      <dgm:prSet/>
      <dgm:spPr/>
      <dgm:t>
        <a:bodyPr/>
        <a:lstStyle/>
        <a:p>
          <a:r>
            <a:rPr lang="en-US"/>
            <a:t>RUDAS</a:t>
          </a:r>
        </a:p>
      </dgm:t>
    </dgm:pt>
    <dgm:pt modelId="{185D85EC-2A47-4A79-8460-B91729EBCE39}" type="parTrans" cxnId="{FDEEB860-5AC0-42D3-8D43-D13920088D78}">
      <dgm:prSet/>
      <dgm:spPr/>
      <dgm:t>
        <a:bodyPr/>
        <a:lstStyle/>
        <a:p>
          <a:endParaRPr lang="en-US"/>
        </a:p>
      </dgm:t>
    </dgm:pt>
    <dgm:pt modelId="{6287D029-732B-44BA-931C-D4422A455B3E}" type="sibTrans" cxnId="{FDEEB860-5AC0-42D3-8D43-D13920088D78}">
      <dgm:prSet/>
      <dgm:spPr/>
      <dgm:t>
        <a:bodyPr/>
        <a:lstStyle/>
        <a:p>
          <a:endParaRPr lang="en-US"/>
        </a:p>
      </dgm:t>
    </dgm:pt>
    <dgm:pt modelId="{CEFCCB33-91DA-7948-8978-ED15D0F3646A}" type="pres">
      <dgm:prSet presAssocID="{159F657E-201E-4749-B527-879D3002272D}" presName="Name0" presStyleCnt="0">
        <dgm:presLayoutVars>
          <dgm:dir/>
          <dgm:animLvl val="lvl"/>
          <dgm:resizeHandles val="exact"/>
        </dgm:presLayoutVars>
      </dgm:prSet>
      <dgm:spPr/>
    </dgm:pt>
    <dgm:pt modelId="{FBDCF1FD-E171-DC4C-BE29-A117DAB0B35B}" type="pres">
      <dgm:prSet presAssocID="{150C21F2-C8CB-4C5D-BE49-0B5ABB3FA2AE}" presName="boxAndChildren" presStyleCnt="0"/>
      <dgm:spPr/>
    </dgm:pt>
    <dgm:pt modelId="{8654A2CC-542B-A64C-9F12-4F606DD64E39}" type="pres">
      <dgm:prSet presAssocID="{150C21F2-C8CB-4C5D-BE49-0B5ABB3FA2AE}" presName="parentTextBox" presStyleLbl="node1" presStyleIdx="0" presStyleCnt="2"/>
      <dgm:spPr/>
    </dgm:pt>
    <dgm:pt modelId="{0A031977-9FB6-0C4D-9AE5-714D25E585DA}" type="pres">
      <dgm:prSet presAssocID="{150C21F2-C8CB-4C5D-BE49-0B5ABB3FA2AE}" presName="entireBox" presStyleLbl="node1" presStyleIdx="0" presStyleCnt="2"/>
      <dgm:spPr/>
    </dgm:pt>
    <dgm:pt modelId="{4FA8C767-D960-7240-99A0-1708DA0B7205}" type="pres">
      <dgm:prSet presAssocID="{150C21F2-C8CB-4C5D-BE49-0B5ABB3FA2AE}" presName="descendantBox" presStyleCnt="0"/>
      <dgm:spPr/>
    </dgm:pt>
    <dgm:pt modelId="{5B981A65-F8CF-2F43-97EA-ABC7344C67EF}" type="pres">
      <dgm:prSet presAssocID="{FE2E7A19-FABE-4BBA-8186-D1379CE7CE72}" presName="childTextBox" presStyleLbl="fgAccFollowNode1" presStyleIdx="0" presStyleCnt="3">
        <dgm:presLayoutVars>
          <dgm:bulletEnabled val="1"/>
        </dgm:presLayoutVars>
      </dgm:prSet>
      <dgm:spPr/>
    </dgm:pt>
    <dgm:pt modelId="{269A98E1-9FE0-5B4E-BD5E-6A412A5D4B46}" type="pres">
      <dgm:prSet presAssocID="{FED4FC4B-F05C-43F0-B6D9-689A78D6C3B2}" presName="childTextBox" presStyleLbl="fgAccFollowNode1" presStyleIdx="1" presStyleCnt="3">
        <dgm:presLayoutVars>
          <dgm:bulletEnabled val="1"/>
        </dgm:presLayoutVars>
      </dgm:prSet>
      <dgm:spPr/>
    </dgm:pt>
    <dgm:pt modelId="{6216D196-113B-6F49-9BCD-B620C7A19154}" type="pres">
      <dgm:prSet presAssocID="{D687787F-44F0-4297-8C35-CEF85B95365A}" presName="childTextBox" presStyleLbl="fgAccFollowNode1" presStyleIdx="2" presStyleCnt="3">
        <dgm:presLayoutVars>
          <dgm:bulletEnabled val="1"/>
        </dgm:presLayoutVars>
      </dgm:prSet>
      <dgm:spPr/>
    </dgm:pt>
    <dgm:pt modelId="{A8D29781-2F14-B642-B4E9-4C00D3CAD87E}" type="pres">
      <dgm:prSet presAssocID="{218332F6-3EB7-4AAF-915B-BB227AAEE874}" presName="sp" presStyleCnt="0"/>
      <dgm:spPr/>
    </dgm:pt>
    <dgm:pt modelId="{D26F970A-4E85-0543-ADFE-BA651980B99E}" type="pres">
      <dgm:prSet presAssocID="{E0E45A53-E076-409D-9627-E7A51397E473}" presName="arrowAndChildren" presStyleCnt="0"/>
      <dgm:spPr/>
    </dgm:pt>
    <dgm:pt modelId="{FFB083C9-D420-A840-B3B3-06E20A957222}" type="pres">
      <dgm:prSet presAssocID="{E0E45A53-E076-409D-9627-E7A51397E473}" presName="parentTextArrow" presStyleLbl="node1" presStyleIdx="1" presStyleCnt="2"/>
      <dgm:spPr/>
    </dgm:pt>
  </dgm:ptLst>
  <dgm:cxnLst>
    <dgm:cxn modelId="{E2BC5B0C-EF35-45B7-9FD5-35359EAE5481}" srcId="{159F657E-201E-4749-B527-879D3002272D}" destId="{E0E45A53-E076-409D-9627-E7A51397E473}" srcOrd="0" destOrd="0" parTransId="{A1EB54F3-505A-4E48-BD8F-EEE3F3E48D45}" sibTransId="{218332F6-3EB7-4AAF-915B-BB227AAEE874}"/>
    <dgm:cxn modelId="{1F2BC82D-91E0-7948-9C69-480A1AE053BE}" type="presOf" srcId="{D687787F-44F0-4297-8C35-CEF85B95365A}" destId="{6216D196-113B-6F49-9BCD-B620C7A19154}" srcOrd="0" destOrd="0" presId="urn:microsoft.com/office/officeart/2005/8/layout/process4"/>
    <dgm:cxn modelId="{CBDF3135-743A-9F46-A329-FB44F6B9825F}" type="presOf" srcId="{159F657E-201E-4749-B527-879D3002272D}" destId="{CEFCCB33-91DA-7948-8978-ED15D0F3646A}" srcOrd="0" destOrd="0" presId="urn:microsoft.com/office/officeart/2005/8/layout/process4"/>
    <dgm:cxn modelId="{B2E1DF35-46A9-8B4D-81E8-30879C2903E5}" type="presOf" srcId="{150C21F2-C8CB-4C5D-BE49-0B5ABB3FA2AE}" destId="{0A031977-9FB6-0C4D-9AE5-714D25E585DA}" srcOrd="1" destOrd="0" presId="urn:microsoft.com/office/officeart/2005/8/layout/process4"/>
    <dgm:cxn modelId="{F302A946-0A30-0C4B-AAC2-2096C9DA77D2}" type="presOf" srcId="{150C21F2-C8CB-4C5D-BE49-0B5ABB3FA2AE}" destId="{8654A2CC-542B-A64C-9F12-4F606DD64E39}" srcOrd="0" destOrd="0" presId="urn:microsoft.com/office/officeart/2005/8/layout/process4"/>
    <dgm:cxn modelId="{0B74864B-A5CC-45CB-BBC9-DF74157708C7}" srcId="{159F657E-201E-4749-B527-879D3002272D}" destId="{150C21F2-C8CB-4C5D-BE49-0B5ABB3FA2AE}" srcOrd="1" destOrd="0" parTransId="{E9BC4911-99A7-4B42-AA41-906374AB1D46}" sibTransId="{5694392B-D798-4714-BDAF-49AEEA8DF264}"/>
    <dgm:cxn modelId="{FDEEB860-5AC0-42D3-8D43-D13920088D78}" srcId="{150C21F2-C8CB-4C5D-BE49-0B5ABB3FA2AE}" destId="{D687787F-44F0-4297-8C35-CEF85B95365A}" srcOrd="2" destOrd="0" parTransId="{185D85EC-2A47-4A79-8460-B91729EBCE39}" sibTransId="{6287D029-732B-44BA-931C-D4422A455B3E}"/>
    <dgm:cxn modelId="{829BAE6D-F6C1-8E4C-A826-FFDD0B4AD096}" type="presOf" srcId="{E0E45A53-E076-409D-9627-E7A51397E473}" destId="{FFB083C9-D420-A840-B3B3-06E20A957222}" srcOrd="0" destOrd="0" presId="urn:microsoft.com/office/officeart/2005/8/layout/process4"/>
    <dgm:cxn modelId="{A984B773-3254-4867-8693-7BC939DC7464}" srcId="{150C21F2-C8CB-4C5D-BE49-0B5ABB3FA2AE}" destId="{FED4FC4B-F05C-43F0-B6D9-689A78D6C3B2}" srcOrd="1" destOrd="0" parTransId="{F57985CF-C363-4F2C-B0DF-13E9504293C9}" sibTransId="{D1786327-6F55-4E13-BCFA-0F970FFBB8A2}"/>
    <dgm:cxn modelId="{AB1CE57A-7215-4E40-901F-3FF2F563191C}" srcId="{150C21F2-C8CB-4C5D-BE49-0B5ABB3FA2AE}" destId="{FE2E7A19-FABE-4BBA-8186-D1379CE7CE72}" srcOrd="0" destOrd="0" parTransId="{3F4AFBBA-6E91-424F-918B-E3E1560F4792}" sibTransId="{9E3C09A5-81ED-4820-86C1-3902F30F317F}"/>
    <dgm:cxn modelId="{E4340CA4-7874-EB4A-9D69-69C8BCDF25D2}" type="presOf" srcId="{FED4FC4B-F05C-43F0-B6D9-689A78D6C3B2}" destId="{269A98E1-9FE0-5B4E-BD5E-6A412A5D4B46}" srcOrd="0" destOrd="0" presId="urn:microsoft.com/office/officeart/2005/8/layout/process4"/>
    <dgm:cxn modelId="{4F44AECE-0FD0-7345-8671-4A349117DF2C}" type="presOf" srcId="{FE2E7A19-FABE-4BBA-8186-D1379CE7CE72}" destId="{5B981A65-F8CF-2F43-97EA-ABC7344C67EF}" srcOrd="0" destOrd="0" presId="urn:microsoft.com/office/officeart/2005/8/layout/process4"/>
    <dgm:cxn modelId="{36A75D8B-FFE0-CB4F-909D-A989102A3C2A}" type="presParOf" srcId="{CEFCCB33-91DA-7948-8978-ED15D0F3646A}" destId="{FBDCF1FD-E171-DC4C-BE29-A117DAB0B35B}" srcOrd="0" destOrd="0" presId="urn:microsoft.com/office/officeart/2005/8/layout/process4"/>
    <dgm:cxn modelId="{47001106-C669-BE4C-9217-05141DCE0DFA}" type="presParOf" srcId="{FBDCF1FD-E171-DC4C-BE29-A117DAB0B35B}" destId="{8654A2CC-542B-A64C-9F12-4F606DD64E39}" srcOrd="0" destOrd="0" presId="urn:microsoft.com/office/officeart/2005/8/layout/process4"/>
    <dgm:cxn modelId="{3F088B83-904B-6B4E-BFF6-0F1128F436E9}" type="presParOf" srcId="{FBDCF1FD-E171-DC4C-BE29-A117DAB0B35B}" destId="{0A031977-9FB6-0C4D-9AE5-714D25E585DA}" srcOrd="1" destOrd="0" presId="urn:microsoft.com/office/officeart/2005/8/layout/process4"/>
    <dgm:cxn modelId="{51F478D8-BA27-854D-94A5-81BC9F353654}" type="presParOf" srcId="{FBDCF1FD-E171-DC4C-BE29-A117DAB0B35B}" destId="{4FA8C767-D960-7240-99A0-1708DA0B7205}" srcOrd="2" destOrd="0" presId="urn:microsoft.com/office/officeart/2005/8/layout/process4"/>
    <dgm:cxn modelId="{CB25E643-7FB9-2B49-9CB4-C646A4ADE199}" type="presParOf" srcId="{4FA8C767-D960-7240-99A0-1708DA0B7205}" destId="{5B981A65-F8CF-2F43-97EA-ABC7344C67EF}" srcOrd="0" destOrd="0" presId="urn:microsoft.com/office/officeart/2005/8/layout/process4"/>
    <dgm:cxn modelId="{5F133FC3-F293-244B-9EC9-872F84DF7FF8}" type="presParOf" srcId="{4FA8C767-D960-7240-99A0-1708DA0B7205}" destId="{269A98E1-9FE0-5B4E-BD5E-6A412A5D4B46}" srcOrd="1" destOrd="0" presId="urn:microsoft.com/office/officeart/2005/8/layout/process4"/>
    <dgm:cxn modelId="{B96ACB15-C576-A946-97B7-B097A26BBD73}" type="presParOf" srcId="{4FA8C767-D960-7240-99A0-1708DA0B7205}" destId="{6216D196-113B-6F49-9BCD-B620C7A19154}" srcOrd="2" destOrd="0" presId="urn:microsoft.com/office/officeart/2005/8/layout/process4"/>
    <dgm:cxn modelId="{61CF63DC-205C-9B40-889C-4BCA7407A503}" type="presParOf" srcId="{CEFCCB33-91DA-7948-8978-ED15D0F3646A}" destId="{A8D29781-2F14-B642-B4E9-4C00D3CAD87E}" srcOrd="1" destOrd="0" presId="urn:microsoft.com/office/officeart/2005/8/layout/process4"/>
    <dgm:cxn modelId="{7BE052A8-5AA3-4041-B3DB-ADB3FF8012A1}" type="presParOf" srcId="{CEFCCB33-91DA-7948-8978-ED15D0F3646A}" destId="{D26F970A-4E85-0543-ADFE-BA651980B99E}" srcOrd="2" destOrd="0" presId="urn:microsoft.com/office/officeart/2005/8/layout/process4"/>
    <dgm:cxn modelId="{018828C1-C9C1-3A4E-9551-503F99DFCECA}" type="presParOf" srcId="{D26F970A-4E85-0543-ADFE-BA651980B99E}" destId="{FFB083C9-D420-A840-B3B3-06E20A95722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5F6A2-FFA9-416B-8DB8-5959EC83759E}"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1F36562F-4A52-465B-8868-7393F06C5C40}">
      <dgm:prSet/>
      <dgm:spPr/>
      <dgm:t>
        <a:bodyPr/>
        <a:lstStyle/>
        <a:p>
          <a:r>
            <a:rPr lang="en-US"/>
            <a:t>Dementia </a:t>
          </a:r>
        </a:p>
      </dgm:t>
    </dgm:pt>
    <dgm:pt modelId="{4DFE6FEA-9F49-4D33-831A-698792740C7D}" type="parTrans" cxnId="{D421E067-200C-42A3-B3D5-FDD3A9F050FF}">
      <dgm:prSet/>
      <dgm:spPr/>
      <dgm:t>
        <a:bodyPr/>
        <a:lstStyle/>
        <a:p>
          <a:endParaRPr lang="en-US"/>
        </a:p>
      </dgm:t>
    </dgm:pt>
    <dgm:pt modelId="{38063637-6C60-4306-9DD7-59BB06295818}" type="sibTrans" cxnId="{D421E067-200C-42A3-B3D5-FDD3A9F050FF}">
      <dgm:prSet/>
      <dgm:spPr/>
      <dgm:t>
        <a:bodyPr/>
        <a:lstStyle/>
        <a:p>
          <a:endParaRPr lang="en-US"/>
        </a:p>
      </dgm:t>
    </dgm:pt>
    <dgm:pt modelId="{A6D14D05-6016-4C2D-8EC9-D07811E950B0}">
      <dgm:prSet/>
      <dgm:spPr/>
      <dgm:t>
        <a:bodyPr/>
        <a:lstStyle/>
        <a:p>
          <a:r>
            <a:rPr lang="en-US"/>
            <a:t>Cognitive impairment and related dementias</a:t>
          </a:r>
        </a:p>
      </dgm:t>
    </dgm:pt>
    <dgm:pt modelId="{184E0819-E467-4C40-A170-1252253EFAFE}" type="parTrans" cxnId="{41D74987-3A9C-4ACE-AA72-5C1847A4C292}">
      <dgm:prSet/>
      <dgm:spPr/>
      <dgm:t>
        <a:bodyPr/>
        <a:lstStyle/>
        <a:p>
          <a:endParaRPr lang="en-US"/>
        </a:p>
      </dgm:t>
    </dgm:pt>
    <dgm:pt modelId="{E2707DE3-AC5F-4062-972C-37AF03B85537}" type="sibTrans" cxnId="{41D74987-3A9C-4ACE-AA72-5C1847A4C292}">
      <dgm:prSet/>
      <dgm:spPr/>
      <dgm:t>
        <a:bodyPr/>
        <a:lstStyle/>
        <a:p>
          <a:endParaRPr lang="en-US"/>
        </a:p>
      </dgm:t>
    </dgm:pt>
    <dgm:pt modelId="{750BB1EA-F681-47AE-8C51-505CCFF96024}">
      <dgm:prSet/>
      <dgm:spPr/>
      <dgm:t>
        <a:bodyPr/>
        <a:lstStyle/>
        <a:p>
          <a:r>
            <a:rPr lang="en-US"/>
            <a:t>Depression </a:t>
          </a:r>
        </a:p>
      </dgm:t>
    </dgm:pt>
    <dgm:pt modelId="{3DAD47EA-3F17-4AFC-A634-03AB88F16A41}" type="parTrans" cxnId="{94D98667-5F34-4BC0-B5F4-901748D27C59}">
      <dgm:prSet/>
      <dgm:spPr/>
      <dgm:t>
        <a:bodyPr/>
        <a:lstStyle/>
        <a:p>
          <a:endParaRPr lang="en-US"/>
        </a:p>
      </dgm:t>
    </dgm:pt>
    <dgm:pt modelId="{7EB7082A-18AF-499A-908B-62B409597136}" type="sibTrans" cxnId="{94D98667-5F34-4BC0-B5F4-901748D27C59}">
      <dgm:prSet/>
      <dgm:spPr/>
      <dgm:t>
        <a:bodyPr/>
        <a:lstStyle/>
        <a:p>
          <a:endParaRPr lang="en-US"/>
        </a:p>
      </dgm:t>
    </dgm:pt>
    <dgm:pt modelId="{05B2CCEE-BBC0-412A-BA67-6141E9F49651}">
      <dgm:prSet/>
      <dgm:spPr/>
      <dgm:t>
        <a:bodyPr/>
        <a:lstStyle/>
        <a:p>
          <a:r>
            <a:rPr lang="en-US"/>
            <a:t>Mood disorders</a:t>
          </a:r>
        </a:p>
      </dgm:t>
    </dgm:pt>
    <dgm:pt modelId="{EA3C290A-E060-4FE6-9347-7D045F8D3E1D}" type="parTrans" cxnId="{09082EB2-1C0B-4FF0-AF39-39D8FED69F73}">
      <dgm:prSet/>
      <dgm:spPr/>
      <dgm:t>
        <a:bodyPr/>
        <a:lstStyle/>
        <a:p>
          <a:endParaRPr lang="en-US"/>
        </a:p>
      </dgm:t>
    </dgm:pt>
    <dgm:pt modelId="{D7DF109C-6FEB-4E64-B575-C5FF52ABF400}" type="sibTrans" cxnId="{09082EB2-1C0B-4FF0-AF39-39D8FED69F73}">
      <dgm:prSet/>
      <dgm:spPr/>
      <dgm:t>
        <a:bodyPr/>
        <a:lstStyle/>
        <a:p>
          <a:endParaRPr lang="en-US"/>
        </a:p>
      </dgm:t>
    </dgm:pt>
    <dgm:pt modelId="{363B8056-813C-48C0-8A9F-ADC7072A81E5}">
      <dgm:prSet/>
      <dgm:spPr/>
      <dgm:t>
        <a:bodyPr/>
        <a:lstStyle/>
        <a:p>
          <a:r>
            <a:rPr lang="en-US"/>
            <a:t>Isolation</a:t>
          </a:r>
        </a:p>
      </dgm:t>
    </dgm:pt>
    <dgm:pt modelId="{AEA642AD-B086-4C4A-8877-8A0946DC8D58}" type="parTrans" cxnId="{950F7D53-AB95-446D-ADFB-6A407D256B72}">
      <dgm:prSet/>
      <dgm:spPr/>
      <dgm:t>
        <a:bodyPr/>
        <a:lstStyle/>
        <a:p>
          <a:endParaRPr lang="en-US"/>
        </a:p>
      </dgm:t>
    </dgm:pt>
    <dgm:pt modelId="{D024D20F-5093-4D6F-812E-C3081585C163}" type="sibTrans" cxnId="{950F7D53-AB95-446D-ADFB-6A407D256B72}">
      <dgm:prSet/>
      <dgm:spPr/>
      <dgm:t>
        <a:bodyPr/>
        <a:lstStyle/>
        <a:p>
          <a:endParaRPr lang="en-US"/>
        </a:p>
      </dgm:t>
    </dgm:pt>
    <dgm:pt modelId="{6DC747C4-3E9A-4786-8404-B94B8B82D4A6}">
      <dgm:prSet/>
      <dgm:spPr/>
      <dgm:t>
        <a:bodyPr/>
        <a:lstStyle/>
        <a:p>
          <a:r>
            <a:rPr lang="en-US"/>
            <a:t>Trauma history</a:t>
          </a:r>
        </a:p>
      </dgm:t>
    </dgm:pt>
    <dgm:pt modelId="{27B0C768-B71F-4157-AE0C-B04405D0860D}" type="parTrans" cxnId="{54C2E27C-EFD7-4D87-80A1-8C852EEAA8B5}">
      <dgm:prSet/>
      <dgm:spPr/>
      <dgm:t>
        <a:bodyPr/>
        <a:lstStyle/>
        <a:p>
          <a:endParaRPr lang="en-US"/>
        </a:p>
      </dgm:t>
    </dgm:pt>
    <dgm:pt modelId="{2E045845-4422-44B7-9762-ACDC655352CE}" type="sibTrans" cxnId="{54C2E27C-EFD7-4D87-80A1-8C852EEAA8B5}">
      <dgm:prSet/>
      <dgm:spPr/>
      <dgm:t>
        <a:bodyPr/>
        <a:lstStyle/>
        <a:p>
          <a:endParaRPr lang="en-US"/>
        </a:p>
      </dgm:t>
    </dgm:pt>
    <dgm:pt modelId="{EE21BA06-88AF-844B-805C-6B62030A9E5D}" type="pres">
      <dgm:prSet presAssocID="{88B5F6A2-FFA9-416B-8DB8-5959EC83759E}" presName="linear" presStyleCnt="0">
        <dgm:presLayoutVars>
          <dgm:dir/>
          <dgm:animLvl val="lvl"/>
          <dgm:resizeHandles val="exact"/>
        </dgm:presLayoutVars>
      </dgm:prSet>
      <dgm:spPr/>
    </dgm:pt>
    <dgm:pt modelId="{9AB124A2-E40D-B247-8B3F-8D00F25A3C4C}" type="pres">
      <dgm:prSet presAssocID="{1F36562F-4A52-465B-8868-7393F06C5C40}" presName="parentLin" presStyleCnt="0"/>
      <dgm:spPr/>
    </dgm:pt>
    <dgm:pt modelId="{2C4453BB-F03D-FC4A-B54D-B76BBF857F0F}" type="pres">
      <dgm:prSet presAssocID="{1F36562F-4A52-465B-8868-7393F06C5C40}" presName="parentLeftMargin" presStyleLbl="node1" presStyleIdx="0" presStyleCnt="4"/>
      <dgm:spPr/>
    </dgm:pt>
    <dgm:pt modelId="{10824F49-EA0A-714D-9F9F-795D6FE79CF8}" type="pres">
      <dgm:prSet presAssocID="{1F36562F-4A52-465B-8868-7393F06C5C40}" presName="parentText" presStyleLbl="node1" presStyleIdx="0" presStyleCnt="4">
        <dgm:presLayoutVars>
          <dgm:chMax val="0"/>
          <dgm:bulletEnabled val="1"/>
        </dgm:presLayoutVars>
      </dgm:prSet>
      <dgm:spPr/>
    </dgm:pt>
    <dgm:pt modelId="{E1A98216-196E-2742-A0F2-8B1A17FAD4A7}" type="pres">
      <dgm:prSet presAssocID="{1F36562F-4A52-465B-8868-7393F06C5C40}" presName="negativeSpace" presStyleCnt="0"/>
      <dgm:spPr/>
    </dgm:pt>
    <dgm:pt modelId="{11257E06-E72E-2841-A076-753C27193036}" type="pres">
      <dgm:prSet presAssocID="{1F36562F-4A52-465B-8868-7393F06C5C40}" presName="childText" presStyleLbl="conFgAcc1" presStyleIdx="0" presStyleCnt="4">
        <dgm:presLayoutVars>
          <dgm:bulletEnabled val="1"/>
        </dgm:presLayoutVars>
      </dgm:prSet>
      <dgm:spPr/>
    </dgm:pt>
    <dgm:pt modelId="{3524BD77-989D-B540-82E9-67B0CEC852ED}" type="pres">
      <dgm:prSet presAssocID="{38063637-6C60-4306-9DD7-59BB06295818}" presName="spaceBetweenRectangles" presStyleCnt="0"/>
      <dgm:spPr/>
    </dgm:pt>
    <dgm:pt modelId="{12628BD4-F3CF-804E-81AA-D778367EB946}" type="pres">
      <dgm:prSet presAssocID="{750BB1EA-F681-47AE-8C51-505CCFF96024}" presName="parentLin" presStyleCnt="0"/>
      <dgm:spPr/>
    </dgm:pt>
    <dgm:pt modelId="{5F8EF5BD-D606-F245-90D8-34FEC7ADC156}" type="pres">
      <dgm:prSet presAssocID="{750BB1EA-F681-47AE-8C51-505CCFF96024}" presName="parentLeftMargin" presStyleLbl="node1" presStyleIdx="0" presStyleCnt="4"/>
      <dgm:spPr/>
    </dgm:pt>
    <dgm:pt modelId="{F0DE4314-8206-6447-ABCA-6F91D49B5B5A}" type="pres">
      <dgm:prSet presAssocID="{750BB1EA-F681-47AE-8C51-505CCFF96024}" presName="parentText" presStyleLbl="node1" presStyleIdx="1" presStyleCnt="4">
        <dgm:presLayoutVars>
          <dgm:chMax val="0"/>
          <dgm:bulletEnabled val="1"/>
        </dgm:presLayoutVars>
      </dgm:prSet>
      <dgm:spPr/>
    </dgm:pt>
    <dgm:pt modelId="{8CDD1AB7-5707-034F-B54F-9508F1F0FE09}" type="pres">
      <dgm:prSet presAssocID="{750BB1EA-F681-47AE-8C51-505CCFF96024}" presName="negativeSpace" presStyleCnt="0"/>
      <dgm:spPr/>
    </dgm:pt>
    <dgm:pt modelId="{4A65FFBF-E878-6A4D-B637-D5D0804E4E40}" type="pres">
      <dgm:prSet presAssocID="{750BB1EA-F681-47AE-8C51-505CCFF96024}" presName="childText" presStyleLbl="conFgAcc1" presStyleIdx="1" presStyleCnt="4">
        <dgm:presLayoutVars>
          <dgm:bulletEnabled val="1"/>
        </dgm:presLayoutVars>
      </dgm:prSet>
      <dgm:spPr/>
    </dgm:pt>
    <dgm:pt modelId="{09B08F96-AEB3-2447-A8BF-37F8E6F3AC2E}" type="pres">
      <dgm:prSet presAssocID="{7EB7082A-18AF-499A-908B-62B409597136}" presName="spaceBetweenRectangles" presStyleCnt="0"/>
      <dgm:spPr/>
    </dgm:pt>
    <dgm:pt modelId="{EF48D8FF-60B7-774C-9E32-D9D185868239}" type="pres">
      <dgm:prSet presAssocID="{363B8056-813C-48C0-8A9F-ADC7072A81E5}" presName="parentLin" presStyleCnt="0"/>
      <dgm:spPr/>
    </dgm:pt>
    <dgm:pt modelId="{C525D2A5-FA45-0944-ACF6-FA8DAB30A066}" type="pres">
      <dgm:prSet presAssocID="{363B8056-813C-48C0-8A9F-ADC7072A81E5}" presName="parentLeftMargin" presStyleLbl="node1" presStyleIdx="1" presStyleCnt="4"/>
      <dgm:spPr/>
    </dgm:pt>
    <dgm:pt modelId="{9DF82A3B-D77C-4E41-A856-5B4555DA1624}" type="pres">
      <dgm:prSet presAssocID="{363B8056-813C-48C0-8A9F-ADC7072A81E5}" presName="parentText" presStyleLbl="node1" presStyleIdx="2" presStyleCnt="4">
        <dgm:presLayoutVars>
          <dgm:chMax val="0"/>
          <dgm:bulletEnabled val="1"/>
        </dgm:presLayoutVars>
      </dgm:prSet>
      <dgm:spPr/>
    </dgm:pt>
    <dgm:pt modelId="{9DCBC46B-0D5E-7849-8EED-117E8FC98D98}" type="pres">
      <dgm:prSet presAssocID="{363B8056-813C-48C0-8A9F-ADC7072A81E5}" presName="negativeSpace" presStyleCnt="0"/>
      <dgm:spPr/>
    </dgm:pt>
    <dgm:pt modelId="{91E0B0F5-3439-A140-9697-A475A81F33FF}" type="pres">
      <dgm:prSet presAssocID="{363B8056-813C-48C0-8A9F-ADC7072A81E5}" presName="childText" presStyleLbl="conFgAcc1" presStyleIdx="2" presStyleCnt="4">
        <dgm:presLayoutVars>
          <dgm:bulletEnabled val="1"/>
        </dgm:presLayoutVars>
      </dgm:prSet>
      <dgm:spPr/>
    </dgm:pt>
    <dgm:pt modelId="{3023F06C-3EC3-804E-92F8-857D0F2BE900}" type="pres">
      <dgm:prSet presAssocID="{D024D20F-5093-4D6F-812E-C3081585C163}" presName="spaceBetweenRectangles" presStyleCnt="0"/>
      <dgm:spPr/>
    </dgm:pt>
    <dgm:pt modelId="{1A2C0D8A-3BD3-1243-AEED-3F803CB2BDD3}" type="pres">
      <dgm:prSet presAssocID="{6DC747C4-3E9A-4786-8404-B94B8B82D4A6}" presName="parentLin" presStyleCnt="0"/>
      <dgm:spPr/>
    </dgm:pt>
    <dgm:pt modelId="{E252CB11-EDB6-8F43-8C37-6D82462A8A73}" type="pres">
      <dgm:prSet presAssocID="{6DC747C4-3E9A-4786-8404-B94B8B82D4A6}" presName="parentLeftMargin" presStyleLbl="node1" presStyleIdx="2" presStyleCnt="4"/>
      <dgm:spPr/>
    </dgm:pt>
    <dgm:pt modelId="{87400EC7-348C-5E44-BCE4-63025F3C8387}" type="pres">
      <dgm:prSet presAssocID="{6DC747C4-3E9A-4786-8404-B94B8B82D4A6}" presName="parentText" presStyleLbl="node1" presStyleIdx="3" presStyleCnt="4">
        <dgm:presLayoutVars>
          <dgm:chMax val="0"/>
          <dgm:bulletEnabled val="1"/>
        </dgm:presLayoutVars>
      </dgm:prSet>
      <dgm:spPr/>
    </dgm:pt>
    <dgm:pt modelId="{217F1796-B7B9-1F4E-B2F6-AEA0257C8D15}" type="pres">
      <dgm:prSet presAssocID="{6DC747C4-3E9A-4786-8404-B94B8B82D4A6}" presName="negativeSpace" presStyleCnt="0"/>
      <dgm:spPr/>
    </dgm:pt>
    <dgm:pt modelId="{482620CE-F3C8-2147-9F0F-D2BA5C879E3E}" type="pres">
      <dgm:prSet presAssocID="{6DC747C4-3E9A-4786-8404-B94B8B82D4A6}" presName="childText" presStyleLbl="conFgAcc1" presStyleIdx="3" presStyleCnt="4">
        <dgm:presLayoutVars>
          <dgm:bulletEnabled val="1"/>
        </dgm:presLayoutVars>
      </dgm:prSet>
      <dgm:spPr/>
    </dgm:pt>
  </dgm:ptLst>
  <dgm:cxnLst>
    <dgm:cxn modelId="{9CEF762A-64AD-184A-93D5-D772363F510E}" type="presOf" srcId="{88B5F6A2-FFA9-416B-8DB8-5959EC83759E}" destId="{EE21BA06-88AF-844B-805C-6B62030A9E5D}" srcOrd="0" destOrd="0" presId="urn:microsoft.com/office/officeart/2005/8/layout/list1"/>
    <dgm:cxn modelId="{950F7D53-AB95-446D-ADFB-6A407D256B72}" srcId="{88B5F6A2-FFA9-416B-8DB8-5959EC83759E}" destId="{363B8056-813C-48C0-8A9F-ADC7072A81E5}" srcOrd="2" destOrd="0" parTransId="{AEA642AD-B086-4C4A-8877-8A0946DC8D58}" sibTransId="{D024D20F-5093-4D6F-812E-C3081585C163}"/>
    <dgm:cxn modelId="{94D98667-5F34-4BC0-B5F4-901748D27C59}" srcId="{88B5F6A2-FFA9-416B-8DB8-5959EC83759E}" destId="{750BB1EA-F681-47AE-8C51-505CCFF96024}" srcOrd="1" destOrd="0" parTransId="{3DAD47EA-3F17-4AFC-A634-03AB88F16A41}" sibTransId="{7EB7082A-18AF-499A-908B-62B409597136}"/>
    <dgm:cxn modelId="{D421E067-200C-42A3-B3D5-FDD3A9F050FF}" srcId="{88B5F6A2-FFA9-416B-8DB8-5959EC83759E}" destId="{1F36562F-4A52-465B-8868-7393F06C5C40}" srcOrd="0" destOrd="0" parTransId="{4DFE6FEA-9F49-4D33-831A-698792740C7D}" sibTransId="{38063637-6C60-4306-9DD7-59BB06295818}"/>
    <dgm:cxn modelId="{BF370E72-3169-F940-A323-6BA2BDCB16FA}" type="presOf" srcId="{6DC747C4-3E9A-4786-8404-B94B8B82D4A6}" destId="{87400EC7-348C-5E44-BCE4-63025F3C8387}" srcOrd="1" destOrd="0" presId="urn:microsoft.com/office/officeart/2005/8/layout/list1"/>
    <dgm:cxn modelId="{8DB3D574-0F08-9C43-893F-148882AD352D}" type="presOf" srcId="{363B8056-813C-48C0-8A9F-ADC7072A81E5}" destId="{9DF82A3B-D77C-4E41-A856-5B4555DA1624}" srcOrd="1" destOrd="0" presId="urn:microsoft.com/office/officeart/2005/8/layout/list1"/>
    <dgm:cxn modelId="{54C2E27C-EFD7-4D87-80A1-8C852EEAA8B5}" srcId="{88B5F6A2-FFA9-416B-8DB8-5959EC83759E}" destId="{6DC747C4-3E9A-4786-8404-B94B8B82D4A6}" srcOrd="3" destOrd="0" parTransId="{27B0C768-B71F-4157-AE0C-B04405D0860D}" sibTransId="{2E045845-4422-44B7-9762-ACDC655352CE}"/>
    <dgm:cxn modelId="{41D74987-3A9C-4ACE-AA72-5C1847A4C292}" srcId="{1F36562F-4A52-465B-8868-7393F06C5C40}" destId="{A6D14D05-6016-4C2D-8EC9-D07811E950B0}" srcOrd="0" destOrd="0" parTransId="{184E0819-E467-4C40-A170-1252253EFAFE}" sibTransId="{E2707DE3-AC5F-4062-972C-37AF03B85537}"/>
    <dgm:cxn modelId="{64EBE28B-FD1B-E741-94EE-78C404F4CBE4}" type="presOf" srcId="{A6D14D05-6016-4C2D-8EC9-D07811E950B0}" destId="{11257E06-E72E-2841-A076-753C27193036}" srcOrd="0" destOrd="0" presId="urn:microsoft.com/office/officeart/2005/8/layout/list1"/>
    <dgm:cxn modelId="{09082EB2-1C0B-4FF0-AF39-39D8FED69F73}" srcId="{750BB1EA-F681-47AE-8C51-505CCFF96024}" destId="{05B2CCEE-BBC0-412A-BA67-6141E9F49651}" srcOrd="0" destOrd="0" parTransId="{EA3C290A-E060-4FE6-9347-7D045F8D3E1D}" sibTransId="{D7DF109C-6FEB-4E64-B575-C5FF52ABF400}"/>
    <dgm:cxn modelId="{E5C3B6BD-4414-4D45-A75E-CBE6B881DB5D}" type="presOf" srcId="{750BB1EA-F681-47AE-8C51-505CCFF96024}" destId="{F0DE4314-8206-6447-ABCA-6F91D49B5B5A}" srcOrd="1" destOrd="0" presId="urn:microsoft.com/office/officeart/2005/8/layout/list1"/>
    <dgm:cxn modelId="{B8FC91D4-ECE6-0744-B85D-FA603250468C}" type="presOf" srcId="{1F36562F-4A52-465B-8868-7393F06C5C40}" destId="{2C4453BB-F03D-FC4A-B54D-B76BBF857F0F}" srcOrd="0" destOrd="0" presId="urn:microsoft.com/office/officeart/2005/8/layout/list1"/>
    <dgm:cxn modelId="{C52961DA-F13E-424A-A3D1-AA8055691FFC}" type="presOf" srcId="{750BB1EA-F681-47AE-8C51-505CCFF96024}" destId="{5F8EF5BD-D606-F245-90D8-34FEC7ADC156}" srcOrd="0" destOrd="0" presId="urn:microsoft.com/office/officeart/2005/8/layout/list1"/>
    <dgm:cxn modelId="{8DC8DFDE-7BB7-7C43-BE85-17EF2D83C6B4}" type="presOf" srcId="{363B8056-813C-48C0-8A9F-ADC7072A81E5}" destId="{C525D2A5-FA45-0944-ACF6-FA8DAB30A066}" srcOrd="0" destOrd="0" presId="urn:microsoft.com/office/officeart/2005/8/layout/list1"/>
    <dgm:cxn modelId="{3A1CF5EE-CCBD-5846-B6EA-643FB9887395}" type="presOf" srcId="{05B2CCEE-BBC0-412A-BA67-6141E9F49651}" destId="{4A65FFBF-E878-6A4D-B637-D5D0804E4E40}" srcOrd="0" destOrd="0" presId="urn:microsoft.com/office/officeart/2005/8/layout/list1"/>
    <dgm:cxn modelId="{D96B0AF5-39AA-1142-99B2-4D69820C9293}" type="presOf" srcId="{1F36562F-4A52-465B-8868-7393F06C5C40}" destId="{10824F49-EA0A-714D-9F9F-795D6FE79CF8}" srcOrd="1" destOrd="0" presId="urn:microsoft.com/office/officeart/2005/8/layout/list1"/>
    <dgm:cxn modelId="{0CF55CFB-CB4D-304D-BC2D-26C332E47B66}" type="presOf" srcId="{6DC747C4-3E9A-4786-8404-B94B8B82D4A6}" destId="{E252CB11-EDB6-8F43-8C37-6D82462A8A73}" srcOrd="0" destOrd="0" presId="urn:microsoft.com/office/officeart/2005/8/layout/list1"/>
    <dgm:cxn modelId="{336EC21B-F39E-7841-ADBD-9A199A3437CB}" type="presParOf" srcId="{EE21BA06-88AF-844B-805C-6B62030A9E5D}" destId="{9AB124A2-E40D-B247-8B3F-8D00F25A3C4C}" srcOrd="0" destOrd="0" presId="urn:microsoft.com/office/officeart/2005/8/layout/list1"/>
    <dgm:cxn modelId="{9FE6183E-AD1C-0544-B5B0-E98EEC118755}" type="presParOf" srcId="{9AB124A2-E40D-B247-8B3F-8D00F25A3C4C}" destId="{2C4453BB-F03D-FC4A-B54D-B76BBF857F0F}" srcOrd="0" destOrd="0" presId="urn:microsoft.com/office/officeart/2005/8/layout/list1"/>
    <dgm:cxn modelId="{0FE276D5-4F31-8B43-976A-8E1B5D0DE5B8}" type="presParOf" srcId="{9AB124A2-E40D-B247-8B3F-8D00F25A3C4C}" destId="{10824F49-EA0A-714D-9F9F-795D6FE79CF8}" srcOrd="1" destOrd="0" presId="urn:microsoft.com/office/officeart/2005/8/layout/list1"/>
    <dgm:cxn modelId="{1ED4E36B-F22C-2147-B97D-0CF282EDDB95}" type="presParOf" srcId="{EE21BA06-88AF-844B-805C-6B62030A9E5D}" destId="{E1A98216-196E-2742-A0F2-8B1A17FAD4A7}" srcOrd="1" destOrd="0" presId="urn:microsoft.com/office/officeart/2005/8/layout/list1"/>
    <dgm:cxn modelId="{3A033B6C-7BF0-FC48-A50A-33998220B4C6}" type="presParOf" srcId="{EE21BA06-88AF-844B-805C-6B62030A9E5D}" destId="{11257E06-E72E-2841-A076-753C27193036}" srcOrd="2" destOrd="0" presId="urn:microsoft.com/office/officeart/2005/8/layout/list1"/>
    <dgm:cxn modelId="{226E3F43-C521-7F45-9944-1E4BF976F47B}" type="presParOf" srcId="{EE21BA06-88AF-844B-805C-6B62030A9E5D}" destId="{3524BD77-989D-B540-82E9-67B0CEC852ED}" srcOrd="3" destOrd="0" presId="urn:microsoft.com/office/officeart/2005/8/layout/list1"/>
    <dgm:cxn modelId="{A1682BCC-E9C0-6B46-BAD1-EAED4DD43A7A}" type="presParOf" srcId="{EE21BA06-88AF-844B-805C-6B62030A9E5D}" destId="{12628BD4-F3CF-804E-81AA-D778367EB946}" srcOrd="4" destOrd="0" presId="urn:microsoft.com/office/officeart/2005/8/layout/list1"/>
    <dgm:cxn modelId="{AC5EFB58-EB91-D44B-AB82-07E60CC48236}" type="presParOf" srcId="{12628BD4-F3CF-804E-81AA-D778367EB946}" destId="{5F8EF5BD-D606-F245-90D8-34FEC7ADC156}" srcOrd="0" destOrd="0" presId="urn:microsoft.com/office/officeart/2005/8/layout/list1"/>
    <dgm:cxn modelId="{089B9C57-5C08-EA49-8AAB-0B6F040CEBF9}" type="presParOf" srcId="{12628BD4-F3CF-804E-81AA-D778367EB946}" destId="{F0DE4314-8206-6447-ABCA-6F91D49B5B5A}" srcOrd="1" destOrd="0" presId="urn:microsoft.com/office/officeart/2005/8/layout/list1"/>
    <dgm:cxn modelId="{CF0C4150-5216-E34C-8931-1857E7E2A5E4}" type="presParOf" srcId="{EE21BA06-88AF-844B-805C-6B62030A9E5D}" destId="{8CDD1AB7-5707-034F-B54F-9508F1F0FE09}" srcOrd="5" destOrd="0" presId="urn:microsoft.com/office/officeart/2005/8/layout/list1"/>
    <dgm:cxn modelId="{F1EA90CA-58AD-0649-A4EF-51F58FE812B1}" type="presParOf" srcId="{EE21BA06-88AF-844B-805C-6B62030A9E5D}" destId="{4A65FFBF-E878-6A4D-B637-D5D0804E4E40}" srcOrd="6" destOrd="0" presId="urn:microsoft.com/office/officeart/2005/8/layout/list1"/>
    <dgm:cxn modelId="{00D2A689-C223-7942-8BEF-4FA498B4622C}" type="presParOf" srcId="{EE21BA06-88AF-844B-805C-6B62030A9E5D}" destId="{09B08F96-AEB3-2447-A8BF-37F8E6F3AC2E}" srcOrd="7" destOrd="0" presId="urn:microsoft.com/office/officeart/2005/8/layout/list1"/>
    <dgm:cxn modelId="{71AD4367-B68A-BB4D-9078-50A1CA49314B}" type="presParOf" srcId="{EE21BA06-88AF-844B-805C-6B62030A9E5D}" destId="{EF48D8FF-60B7-774C-9E32-D9D185868239}" srcOrd="8" destOrd="0" presId="urn:microsoft.com/office/officeart/2005/8/layout/list1"/>
    <dgm:cxn modelId="{3CEEB805-196C-4F42-BC4F-8B18CA20A3A5}" type="presParOf" srcId="{EF48D8FF-60B7-774C-9E32-D9D185868239}" destId="{C525D2A5-FA45-0944-ACF6-FA8DAB30A066}" srcOrd="0" destOrd="0" presId="urn:microsoft.com/office/officeart/2005/8/layout/list1"/>
    <dgm:cxn modelId="{36D377B6-1F11-B145-B033-C39BCC4E6E62}" type="presParOf" srcId="{EF48D8FF-60B7-774C-9E32-D9D185868239}" destId="{9DF82A3B-D77C-4E41-A856-5B4555DA1624}" srcOrd="1" destOrd="0" presId="urn:microsoft.com/office/officeart/2005/8/layout/list1"/>
    <dgm:cxn modelId="{E6E6B5A3-128C-304E-9E15-A8640638D3FB}" type="presParOf" srcId="{EE21BA06-88AF-844B-805C-6B62030A9E5D}" destId="{9DCBC46B-0D5E-7849-8EED-117E8FC98D98}" srcOrd="9" destOrd="0" presId="urn:microsoft.com/office/officeart/2005/8/layout/list1"/>
    <dgm:cxn modelId="{0E9F65D2-2AD6-2443-A2E5-33A69635267F}" type="presParOf" srcId="{EE21BA06-88AF-844B-805C-6B62030A9E5D}" destId="{91E0B0F5-3439-A140-9697-A475A81F33FF}" srcOrd="10" destOrd="0" presId="urn:microsoft.com/office/officeart/2005/8/layout/list1"/>
    <dgm:cxn modelId="{40AEBC95-FE5F-4042-A8BB-A54A62B5D794}" type="presParOf" srcId="{EE21BA06-88AF-844B-805C-6B62030A9E5D}" destId="{3023F06C-3EC3-804E-92F8-857D0F2BE900}" srcOrd="11" destOrd="0" presId="urn:microsoft.com/office/officeart/2005/8/layout/list1"/>
    <dgm:cxn modelId="{77E549D7-6CC8-F24E-BBCD-6EEB83AB4D50}" type="presParOf" srcId="{EE21BA06-88AF-844B-805C-6B62030A9E5D}" destId="{1A2C0D8A-3BD3-1243-AEED-3F803CB2BDD3}" srcOrd="12" destOrd="0" presId="urn:microsoft.com/office/officeart/2005/8/layout/list1"/>
    <dgm:cxn modelId="{02CB4A1B-36D4-C94C-9AA2-C7027770D2CE}" type="presParOf" srcId="{1A2C0D8A-3BD3-1243-AEED-3F803CB2BDD3}" destId="{E252CB11-EDB6-8F43-8C37-6D82462A8A73}" srcOrd="0" destOrd="0" presId="urn:microsoft.com/office/officeart/2005/8/layout/list1"/>
    <dgm:cxn modelId="{F6922C0C-0275-644C-B391-05D7AFFCBEEA}" type="presParOf" srcId="{1A2C0D8A-3BD3-1243-AEED-3F803CB2BDD3}" destId="{87400EC7-348C-5E44-BCE4-63025F3C8387}" srcOrd="1" destOrd="0" presId="urn:microsoft.com/office/officeart/2005/8/layout/list1"/>
    <dgm:cxn modelId="{00067621-3150-DB4E-B26C-14C858BC9FC6}" type="presParOf" srcId="{EE21BA06-88AF-844B-805C-6B62030A9E5D}" destId="{217F1796-B7B9-1F4E-B2F6-AEA0257C8D15}" srcOrd="13" destOrd="0" presId="urn:microsoft.com/office/officeart/2005/8/layout/list1"/>
    <dgm:cxn modelId="{244D3F01-5948-9E48-B27F-4807B0143BB5}" type="presParOf" srcId="{EE21BA06-88AF-844B-805C-6B62030A9E5D}" destId="{482620CE-F3C8-2147-9F0F-D2BA5C879E3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60D45-8F47-E649-BCC1-37D64076929A}">
      <dsp:nvSpPr>
        <dsp:cNvPr id="0" name=""/>
        <dsp:cNvSpPr/>
      </dsp:nvSpPr>
      <dsp:spPr>
        <a:xfrm>
          <a:off x="0" y="0"/>
          <a:ext cx="3466703" cy="41576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78" tIns="330200" rIns="270278" bIns="330200" numCol="1" spcCol="1270" anchor="t" anchorCtr="0">
          <a:noAutofit/>
        </a:bodyPr>
        <a:lstStyle/>
        <a:p>
          <a:pPr marL="0" lvl="0" indent="0" algn="l" defTabSz="1155700">
            <a:lnSpc>
              <a:spcPct val="90000"/>
            </a:lnSpc>
            <a:spcBef>
              <a:spcPct val="0"/>
            </a:spcBef>
            <a:spcAft>
              <a:spcPct val="35000"/>
            </a:spcAft>
            <a:buNone/>
          </a:pPr>
          <a:r>
            <a:rPr lang="en-US" sz="2600" b="0" i="0" kern="1200" dirty="0"/>
            <a:t>To review the demographics of the HIV population and implications for older adults</a:t>
          </a:r>
          <a:endParaRPr lang="en-US" sz="2600" kern="1200" dirty="0"/>
        </a:p>
      </dsp:txBody>
      <dsp:txXfrm>
        <a:off x="0" y="1579912"/>
        <a:ext cx="3466703" cy="2494598"/>
      </dsp:txXfrm>
    </dsp:sp>
    <dsp:sp modelId="{9715D414-098F-604C-80A9-F07AFFB1681F}">
      <dsp:nvSpPr>
        <dsp:cNvPr id="0" name=""/>
        <dsp:cNvSpPr/>
      </dsp:nvSpPr>
      <dsp:spPr>
        <a:xfrm>
          <a:off x="1109701" y="415766"/>
          <a:ext cx="1247299" cy="12472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44" tIns="12700" rIns="9724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2364" y="598429"/>
        <a:ext cx="881973" cy="881973"/>
      </dsp:txXfrm>
    </dsp:sp>
    <dsp:sp modelId="{7D02CC28-F7BF-9245-8064-AFA08F300BA3}">
      <dsp:nvSpPr>
        <dsp:cNvPr id="0" name=""/>
        <dsp:cNvSpPr/>
      </dsp:nvSpPr>
      <dsp:spPr>
        <a:xfrm>
          <a:off x="0" y="4157592"/>
          <a:ext cx="346670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61BD0-F34E-E14D-8364-6F79C4F7158F}">
      <dsp:nvSpPr>
        <dsp:cNvPr id="0" name=""/>
        <dsp:cNvSpPr/>
      </dsp:nvSpPr>
      <dsp:spPr>
        <a:xfrm>
          <a:off x="3813373" y="0"/>
          <a:ext cx="3466703" cy="41576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78" tIns="330200" rIns="270278" bIns="330200" numCol="1" spcCol="1270" anchor="t" anchorCtr="0">
          <a:noAutofit/>
        </a:bodyPr>
        <a:lstStyle/>
        <a:p>
          <a:pPr marL="0" lvl="0" indent="0" algn="l" defTabSz="1155700">
            <a:lnSpc>
              <a:spcPct val="90000"/>
            </a:lnSpc>
            <a:spcBef>
              <a:spcPct val="0"/>
            </a:spcBef>
            <a:spcAft>
              <a:spcPct val="35000"/>
            </a:spcAft>
            <a:buNone/>
          </a:pPr>
          <a:r>
            <a:rPr lang="en-US" sz="2600" b="0" i="0" kern="1200" dirty="0"/>
            <a:t>To describe Geriatrics Frameworks </a:t>
          </a:r>
          <a:endParaRPr lang="en-US" sz="2600" kern="1200" dirty="0"/>
        </a:p>
      </dsp:txBody>
      <dsp:txXfrm>
        <a:off x="3813373" y="1579912"/>
        <a:ext cx="3466703" cy="2494598"/>
      </dsp:txXfrm>
    </dsp:sp>
    <dsp:sp modelId="{9CA42561-0174-CB4C-B042-F4FE78F61038}">
      <dsp:nvSpPr>
        <dsp:cNvPr id="0" name=""/>
        <dsp:cNvSpPr/>
      </dsp:nvSpPr>
      <dsp:spPr>
        <a:xfrm>
          <a:off x="4923075" y="415766"/>
          <a:ext cx="1247299" cy="12472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44" tIns="12700" rIns="9724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05738" y="598429"/>
        <a:ext cx="881973" cy="881973"/>
      </dsp:txXfrm>
    </dsp:sp>
    <dsp:sp modelId="{81B87BC1-7937-E64D-A463-5C25EA723823}">
      <dsp:nvSpPr>
        <dsp:cNvPr id="0" name=""/>
        <dsp:cNvSpPr/>
      </dsp:nvSpPr>
      <dsp:spPr>
        <a:xfrm>
          <a:off x="3813373" y="4157592"/>
          <a:ext cx="346670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22A18-BF2D-BA42-8B16-2D99B3B05326}">
      <dsp:nvSpPr>
        <dsp:cNvPr id="0" name=""/>
        <dsp:cNvSpPr/>
      </dsp:nvSpPr>
      <dsp:spPr>
        <a:xfrm>
          <a:off x="7626746" y="0"/>
          <a:ext cx="3466703" cy="41576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78" tIns="330200" rIns="270278" bIns="330200" numCol="1" spcCol="1270" anchor="t" anchorCtr="0">
          <a:noAutofit/>
        </a:bodyPr>
        <a:lstStyle/>
        <a:p>
          <a:pPr marL="0" lvl="0" indent="0" algn="l" defTabSz="1155700">
            <a:lnSpc>
              <a:spcPct val="90000"/>
            </a:lnSpc>
            <a:spcBef>
              <a:spcPct val="0"/>
            </a:spcBef>
            <a:spcAft>
              <a:spcPct val="35000"/>
            </a:spcAft>
            <a:buNone/>
          </a:pPr>
          <a:r>
            <a:rPr lang="en-US" sz="2600" b="0" i="0" kern="1200" dirty="0"/>
            <a:t>To describe the Age Positively Initiative </a:t>
          </a:r>
          <a:endParaRPr lang="en-US" sz="2600" kern="1200" dirty="0"/>
        </a:p>
      </dsp:txBody>
      <dsp:txXfrm>
        <a:off x="7626746" y="1579912"/>
        <a:ext cx="3466703" cy="2494598"/>
      </dsp:txXfrm>
    </dsp:sp>
    <dsp:sp modelId="{6BE8918D-7BAB-1744-9F5C-309730C0D132}">
      <dsp:nvSpPr>
        <dsp:cNvPr id="0" name=""/>
        <dsp:cNvSpPr/>
      </dsp:nvSpPr>
      <dsp:spPr>
        <a:xfrm>
          <a:off x="8736448" y="415766"/>
          <a:ext cx="1247299" cy="12472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44" tIns="12700" rIns="9724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919111" y="598429"/>
        <a:ext cx="881973" cy="881973"/>
      </dsp:txXfrm>
    </dsp:sp>
    <dsp:sp modelId="{C4E51F2B-2E7E-A643-8889-92E118D7FD4D}">
      <dsp:nvSpPr>
        <dsp:cNvPr id="0" name=""/>
        <dsp:cNvSpPr/>
      </dsp:nvSpPr>
      <dsp:spPr>
        <a:xfrm>
          <a:off x="7626746" y="4157592"/>
          <a:ext cx="346670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574B1-6A8E-494D-A4BC-E4C2AC5E34FF}">
      <dsp:nvSpPr>
        <dsp:cNvPr id="0" name=""/>
        <dsp:cNvSpPr/>
      </dsp:nvSpPr>
      <dsp:spPr>
        <a:xfrm>
          <a:off x="3414" y="376948"/>
          <a:ext cx="3329572" cy="10591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People over age 50 account for approximately half of Americans living with HIV</a:t>
          </a:r>
        </a:p>
      </dsp:txBody>
      <dsp:txXfrm>
        <a:off x="3414" y="376948"/>
        <a:ext cx="3329572" cy="1059193"/>
      </dsp:txXfrm>
    </dsp:sp>
    <dsp:sp modelId="{F9CE1BFC-6EF8-4C4E-BAC8-3651BFBF311D}">
      <dsp:nvSpPr>
        <dsp:cNvPr id="0" name=""/>
        <dsp:cNvSpPr/>
      </dsp:nvSpPr>
      <dsp:spPr>
        <a:xfrm>
          <a:off x="3414" y="1436142"/>
          <a:ext cx="3329572" cy="23797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While new HIV diagnoses decreased in other ag groups from 2015-2019, incidence was stable in age 50+</a:t>
          </a:r>
        </a:p>
      </dsp:txBody>
      <dsp:txXfrm>
        <a:off x="3414" y="1436142"/>
        <a:ext cx="3329572" cy="2379713"/>
      </dsp:txXfrm>
    </dsp:sp>
    <dsp:sp modelId="{E01AB263-202A-BC48-B8EB-63050F295083}">
      <dsp:nvSpPr>
        <dsp:cNvPr id="0" name=""/>
        <dsp:cNvSpPr/>
      </dsp:nvSpPr>
      <dsp:spPr>
        <a:xfrm>
          <a:off x="3799128" y="376948"/>
          <a:ext cx="3329572" cy="105919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Older people living with HIV at increased risk for aging-associated complications</a:t>
          </a:r>
        </a:p>
      </dsp:txBody>
      <dsp:txXfrm>
        <a:off x="3799128" y="376948"/>
        <a:ext cx="3329572" cy="1059193"/>
      </dsp:txXfrm>
    </dsp:sp>
    <dsp:sp modelId="{6D481E80-5278-AB41-9086-2FC906CBFBEC}">
      <dsp:nvSpPr>
        <dsp:cNvPr id="0" name=""/>
        <dsp:cNvSpPr/>
      </dsp:nvSpPr>
      <dsp:spPr>
        <a:xfrm>
          <a:off x="3799128" y="1436142"/>
          <a:ext cx="3329572" cy="237971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Comorbidities occur at earlier ages: “accelerated aging”</a:t>
          </a:r>
        </a:p>
        <a:p>
          <a:pPr marL="228600" lvl="1" indent="-228600" algn="l" defTabSz="933450">
            <a:lnSpc>
              <a:spcPct val="90000"/>
            </a:lnSpc>
            <a:spcBef>
              <a:spcPct val="0"/>
            </a:spcBef>
            <a:spcAft>
              <a:spcPct val="15000"/>
            </a:spcAft>
            <a:buChar char="•"/>
          </a:pPr>
          <a:r>
            <a:rPr lang="en-US" sz="2100" kern="1200" dirty="0"/>
            <a:t>Geriatric syndromes prevalent</a:t>
          </a:r>
        </a:p>
      </dsp:txBody>
      <dsp:txXfrm>
        <a:off x="3799128" y="1436142"/>
        <a:ext cx="3329572" cy="2379713"/>
      </dsp:txXfrm>
    </dsp:sp>
    <dsp:sp modelId="{04905254-0BF9-D14C-945C-E7DDD0FB8204}">
      <dsp:nvSpPr>
        <dsp:cNvPr id="0" name=""/>
        <dsp:cNvSpPr/>
      </dsp:nvSpPr>
      <dsp:spPr>
        <a:xfrm>
          <a:off x="7594841" y="376948"/>
          <a:ext cx="3329572" cy="105919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Potential barriers exist to optimal care for this population</a:t>
          </a:r>
        </a:p>
      </dsp:txBody>
      <dsp:txXfrm>
        <a:off x="7594841" y="376948"/>
        <a:ext cx="3329572" cy="1059193"/>
      </dsp:txXfrm>
    </dsp:sp>
    <dsp:sp modelId="{AC176819-EB21-5441-A754-99B53C02974F}">
      <dsp:nvSpPr>
        <dsp:cNvPr id="0" name=""/>
        <dsp:cNvSpPr/>
      </dsp:nvSpPr>
      <dsp:spPr>
        <a:xfrm>
          <a:off x="7594841" y="1436142"/>
          <a:ext cx="3329572" cy="23797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Non-traditional risk factors not reflected in guidelines </a:t>
          </a:r>
        </a:p>
        <a:p>
          <a:pPr marL="228600" lvl="1" indent="-228600" algn="l" defTabSz="933450">
            <a:lnSpc>
              <a:spcPct val="90000"/>
            </a:lnSpc>
            <a:spcBef>
              <a:spcPct val="0"/>
            </a:spcBef>
            <a:spcAft>
              <a:spcPct val="15000"/>
            </a:spcAft>
            <a:buChar char="•"/>
          </a:pPr>
          <a:r>
            <a:rPr lang="en-US" sz="2100" kern="1200" dirty="0"/>
            <a:t>Relative lack of experience of infectious diseases providers in geriatric syndromes</a:t>
          </a:r>
        </a:p>
      </dsp:txBody>
      <dsp:txXfrm>
        <a:off x="7594841" y="1436142"/>
        <a:ext cx="3329572" cy="237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CC254-974C-BF44-89CE-94AB99A4C4EA}">
      <dsp:nvSpPr>
        <dsp:cNvPr id="0" name=""/>
        <dsp:cNvSpPr/>
      </dsp:nvSpPr>
      <dsp:spPr>
        <a:xfrm>
          <a:off x="3201"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Disparities exist in multiple aspects of CVD risk assessment, prevention, and management in HIV</a:t>
          </a:r>
        </a:p>
      </dsp:txBody>
      <dsp:txXfrm>
        <a:off x="3201" y="445489"/>
        <a:ext cx="2539866" cy="1523919"/>
      </dsp:txXfrm>
    </dsp:sp>
    <dsp:sp modelId="{A79438AC-8CD9-BE44-85DB-4CB729D1B73F}">
      <dsp:nvSpPr>
        <dsp:cNvPr id="0" name=""/>
        <dsp:cNvSpPr/>
      </dsp:nvSpPr>
      <dsp:spPr>
        <a:xfrm>
          <a:off x="2797054" y="445489"/>
          <a:ext cx="2539866" cy="1523919"/>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t>PWH less likely to receive guideline-concordant CVD preventative care</a:t>
          </a:r>
        </a:p>
        <a:p>
          <a:pPr marL="114300" lvl="1" indent="-114300" algn="ctr" defTabSz="577850">
            <a:lnSpc>
              <a:spcPct val="90000"/>
            </a:lnSpc>
            <a:spcBef>
              <a:spcPct val="0"/>
            </a:spcBef>
            <a:spcAft>
              <a:spcPct val="15000"/>
            </a:spcAft>
            <a:buChar char="•"/>
          </a:pPr>
          <a:r>
            <a:rPr lang="en-US" sz="1300" kern="1200" dirty="0"/>
            <a:t>Less likely to be prescribed statins if eligible</a:t>
          </a:r>
        </a:p>
      </dsp:txBody>
      <dsp:txXfrm>
        <a:off x="2797054" y="445489"/>
        <a:ext cx="2539866" cy="1523919"/>
      </dsp:txXfrm>
    </dsp:sp>
    <dsp:sp modelId="{33AB56F9-7797-8547-B765-5B635FD875DD}">
      <dsp:nvSpPr>
        <dsp:cNvPr id="0" name=""/>
        <dsp:cNvSpPr/>
      </dsp:nvSpPr>
      <dsp:spPr>
        <a:xfrm>
          <a:off x="5590907" y="445489"/>
          <a:ext cx="2539866" cy="152391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Interventions to prevent CVD have not been tailored to HIV-specific mechanism</a:t>
          </a:r>
        </a:p>
        <a:p>
          <a:pPr marL="114300" lvl="1" indent="-114300" algn="l" defTabSz="577850">
            <a:lnSpc>
              <a:spcPct val="90000"/>
            </a:lnSpc>
            <a:spcBef>
              <a:spcPct val="0"/>
            </a:spcBef>
            <a:spcAft>
              <a:spcPct val="15000"/>
            </a:spcAft>
            <a:buChar char="•"/>
          </a:pPr>
          <a:r>
            <a:rPr lang="en-US" sz="1300" kern="1200" dirty="0"/>
            <a:t>CVD risk prediction functions underestimate risk in PWH</a:t>
          </a:r>
        </a:p>
      </dsp:txBody>
      <dsp:txXfrm>
        <a:off x="5590907" y="445489"/>
        <a:ext cx="2539866" cy="1523919"/>
      </dsp:txXfrm>
    </dsp:sp>
    <dsp:sp modelId="{BB815ABE-DD86-A84E-AA85-655D64A2B9E3}">
      <dsp:nvSpPr>
        <dsp:cNvPr id="0" name=""/>
        <dsp:cNvSpPr/>
      </dsp:nvSpPr>
      <dsp:spPr>
        <a:xfrm>
          <a:off x="8384760" y="445489"/>
          <a:ext cx="2539866" cy="152391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Less data available in resource-limited settings</a:t>
          </a:r>
        </a:p>
      </dsp:txBody>
      <dsp:txXfrm>
        <a:off x="8384760" y="445489"/>
        <a:ext cx="2539866" cy="1523919"/>
      </dsp:txXfrm>
    </dsp:sp>
    <dsp:sp modelId="{C4823069-1436-DC48-824B-9471E3299431}">
      <dsp:nvSpPr>
        <dsp:cNvPr id="0" name=""/>
        <dsp:cNvSpPr/>
      </dsp:nvSpPr>
      <dsp:spPr>
        <a:xfrm>
          <a:off x="1400128" y="2223395"/>
          <a:ext cx="2539866" cy="152391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t>Less data available specifically by sex and race/ethnicity</a:t>
          </a:r>
        </a:p>
        <a:p>
          <a:pPr marL="114300" lvl="1" indent="-114300" algn="ctr" defTabSz="577850">
            <a:lnSpc>
              <a:spcPct val="90000"/>
            </a:lnSpc>
            <a:spcBef>
              <a:spcPct val="0"/>
            </a:spcBef>
            <a:spcAft>
              <a:spcPct val="15000"/>
            </a:spcAft>
            <a:buChar char="•"/>
          </a:pPr>
          <a:r>
            <a:rPr lang="en-US" sz="1300" kern="1200" dirty="0"/>
            <a:t>Relative risk of CVD and role of inflammation relatively greater for women</a:t>
          </a:r>
        </a:p>
      </dsp:txBody>
      <dsp:txXfrm>
        <a:off x="1400128" y="2223395"/>
        <a:ext cx="2539866" cy="1523919"/>
      </dsp:txXfrm>
    </dsp:sp>
    <dsp:sp modelId="{42B5F3DC-57D6-5D41-9958-0EABCCBBCAA0}">
      <dsp:nvSpPr>
        <dsp:cNvPr id="0" name=""/>
        <dsp:cNvSpPr/>
      </dsp:nvSpPr>
      <dsp:spPr>
        <a:xfrm>
          <a:off x="4193981" y="2223395"/>
          <a:ext cx="2539866" cy="1523919"/>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Recognition as risk-enhancing factor is a step in the right direction</a:t>
          </a:r>
        </a:p>
      </dsp:txBody>
      <dsp:txXfrm>
        <a:off x="4193981" y="2223395"/>
        <a:ext cx="2539866" cy="1523919"/>
      </dsp:txXfrm>
    </dsp:sp>
    <dsp:sp modelId="{C970F8AF-D424-6A4C-BDB5-21430B182AD8}">
      <dsp:nvSpPr>
        <dsp:cNvPr id="0" name=""/>
        <dsp:cNvSpPr/>
      </dsp:nvSpPr>
      <dsp:spPr>
        <a:xfrm>
          <a:off x="6987834" y="2223395"/>
          <a:ext cx="2539866" cy="152391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Critical need for HIV-specific CVD prevention approaches and intervention</a:t>
          </a:r>
        </a:p>
      </dsp:txBody>
      <dsp:txXfrm>
        <a:off x="6987834" y="2223395"/>
        <a:ext cx="2539866" cy="1523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C1559-1B9F-473B-992B-85F47721BBF8}">
      <dsp:nvSpPr>
        <dsp:cNvPr id="0" name=""/>
        <dsp:cNvSpPr/>
      </dsp:nvSpPr>
      <dsp:spPr>
        <a:xfrm>
          <a:off x="0" y="2655"/>
          <a:ext cx="5393361" cy="12417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C9037-FB63-4ECA-AFDA-F021E18330D3}">
      <dsp:nvSpPr>
        <dsp:cNvPr id="0" name=""/>
        <dsp:cNvSpPr/>
      </dsp:nvSpPr>
      <dsp:spPr>
        <a:xfrm>
          <a:off x="375620" y="282042"/>
          <a:ext cx="682947" cy="682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A740F-8909-459B-AF7E-EB0C003B7FE1}">
      <dsp:nvSpPr>
        <dsp:cNvPr id="0" name=""/>
        <dsp:cNvSpPr/>
      </dsp:nvSpPr>
      <dsp:spPr>
        <a:xfrm>
          <a:off x="1434189" y="2655"/>
          <a:ext cx="2427012"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55650">
            <a:lnSpc>
              <a:spcPct val="90000"/>
            </a:lnSpc>
            <a:spcBef>
              <a:spcPct val="0"/>
            </a:spcBef>
            <a:spcAft>
              <a:spcPct val="35000"/>
            </a:spcAft>
            <a:buNone/>
          </a:pPr>
          <a:r>
            <a:rPr lang="en-US" sz="1700" kern="1200"/>
            <a:t>Disparities in prevention and management of aging-associated chronic diseases</a:t>
          </a:r>
        </a:p>
      </dsp:txBody>
      <dsp:txXfrm>
        <a:off x="1434189" y="2655"/>
        <a:ext cx="2427012" cy="1241722"/>
      </dsp:txXfrm>
    </dsp:sp>
    <dsp:sp modelId="{1CB9F054-C927-4F06-9918-BB4B9AF5FEEC}">
      <dsp:nvSpPr>
        <dsp:cNvPr id="0" name=""/>
        <dsp:cNvSpPr/>
      </dsp:nvSpPr>
      <dsp:spPr>
        <a:xfrm>
          <a:off x="3861201" y="2655"/>
          <a:ext cx="1530757"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90000"/>
            </a:lnSpc>
            <a:spcBef>
              <a:spcPct val="0"/>
            </a:spcBef>
            <a:spcAft>
              <a:spcPct val="35000"/>
            </a:spcAft>
            <a:buNone/>
          </a:pPr>
          <a:r>
            <a:rPr lang="en-US" sz="1100" kern="1200"/>
            <a:t>PWH less like to receive guideline-concordant preventative care (e.g. less likely to be prescribed statins if eligible)</a:t>
          </a:r>
        </a:p>
      </dsp:txBody>
      <dsp:txXfrm>
        <a:off x="3861201" y="2655"/>
        <a:ext cx="1530757" cy="1241722"/>
      </dsp:txXfrm>
    </dsp:sp>
    <dsp:sp modelId="{13DC77DA-96B3-4741-82ED-46ACE44BA4F4}">
      <dsp:nvSpPr>
        <dsp:cNvPr id="0" name=""/>
        <dsp:cNvSpPr/>
      </dsp:nvSpPr>
      <dsp:spPr>
        <a:xfrm>
          <a:off x="0" y="1554807"/>
          <a:ext cx="5393361" cy="12417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EE60E-FAA4-4B19-A1CD-7D4378E09708}">
      <dsp:nvSpPr>
        <dsp:cNvPr id="0" name=""/>
        <dsp:cNvSpPr/>
      </dsp:nvSpPr>
      <dsp:spPr>
        <a:xfrm>
          <a:off x="375620" y="1834195"/>
          <a:ext cx="682947" cy="682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AFF4E1-552B-401D-A381-49414433C0E0}">
      <dsp:nvSpPr>
        <dsp:cNvPr id="0" name=""/>
        <dsp:cNvSpPr/>
      </dsp:nvSpPr>
      <dsp:spPr>
        <a:xfrm>
          <a:off x="1434189" y="1554807"/>
          <a:ext cx="2427012"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55650">
            <a:lnSpc>
              <a:spcPct val="90000"/>
            </a:lnSpc>
            <a:spcBef>
              <a:spcPct val="0"/>
            </a:spcBef>
            <a:spcAft>
              <a:spcPct val="35000"/>
            </a:spcAft>
            <a:buNone/>
          </a:pPr>
          <a:r>
            <a:rPr lang="en-US" sz="1700" kern="1200"/>
            <a:t>Lack of HIV-specific guidance</a:t>
          </a:r>
        </a:p>
      </dsp:txBody>
      <dsp:txXfrm>
        <a:off x="1434189" y="1554807"/>
        <a:ext cx="2427012" cy="1241722"/>
      </dsp:txXfrm>
    </dsp:sp>
    <dsp:sp modelId="{38939A78-B069-4B9A-9BD2-0672D73F962A}">
      <dsp:nvSpPr>
        <dsp:cNvPr id="0" name=""/>
        <dsp:cNvSpPr/>
      </dsp:nvSpPr>
      <dsp:spPr>
        <a:xfrm>
          <a:off x="3861201" y="1554807"/>
          <a:ext cx="1530757"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90000"/>
            </a:lnSpc>
            <a:spcBef>
              <a:spcPct val="0"/>
            </a:spcBef>
            <a:spcAft>
              <a:spcPct val="35000"/>
            </a:spcAft>
            <a:buNone/>
          </a:pPr>
          <a:r>
            <a:rPr lang="en-US" sz="1100" kern="1200"/>
            <a:t>Chronic disease guidelines</a:t>
          </a:r>
        </a:p>
        <a:p>
          <a:pPr marL="0" lvl="0" indent="0" algn="l" defTabSz="488950">
            <a:lnSpc>
              <a:spcPct val="90000"/>
            </a:lnSpc>
            <a:spcBef>
              <a:spcPct val="0"/>
            </a:spcBef>
            <a:spcAft>
              <a:spcPct val="35000"/>
            </a:spcAft>
            <a:buNone/>
          </a:pPr>
          <a:r>
            <a:rPr lang="en-US" sz="1100" kern="1200"/>
            <a:t>Public health policies</a:t>
          </a:r>
        </a:p>
      </dsp:txBody>
      <dsp:txXfrm>
        <a:off x="3861201" y="1554807"/>
        <a:ext cx="1530757" cy="1241722"/>
      </dsp:txXfrm>
    </dsp:sp>
    <dsp:sp modelId="{DB40669F-8EF1-4B1D-879F-77188F6075C5}">
      <dsp:nvSpPr>
        <dsp:cNvPr id="0" name=""/>
        <dsp:cNvSpPr/>
      </dsp:nvSpPr>
      <dsp:spPr>
        <a:xfrm>
          <a:off x="0" y="3106960"/>
          <a:ext cx="5393361" cy="12417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46C88-F831-4BD0-9535-0FEC908421C6}">
      <dsp:nvSpPr>
        <dsp:cNvPr id="0" name=""/>
        <dsp:cNvSpPr/>
      </dsp:nvSpPr>
      <dsp:spPr>
        <a:xfrm>
          <a:off x="375620" y="3386348"/>
          <a:ext cx="682947" cy="682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7FF876-7BFD-4BCA-85F4-8DA85E2B516D}">
      <dsp:nvSpPr>
        <dsp:cNvPr id="0" name=""/>
        <dsp:cNvSpPr/>
      </dsp:nvSpPr>
      <dsp:spPr>
        <a:xfrm>
          <a:off x="1434189" y="3106960"/>
          <a:ext cx="395777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55650">
            <a:lnSpc>
              <a:spcPct val="90000"/>
            </a:lnSpc>
            <a:spcBef>
              <a:spcPct val="0"/>
            </a:spcBef>
            <a:spcAft>
              <a:spcPct val="35000"/>
            </a:spcAft>
            <a:buNone/>
          </a:pPr>
          <a:r>
            <a:rPr lang="en-US" sz="1700" kern="1200"/>
            <a:t>Limited access to expertise in geriatric medicine</a:t>
          </a:r>
        </a:p>
      </dsp:txBody>
      <dsp:txXfrm>
        <a:off x="1434189" y="3106960"/>
        <a:ext cx="3957770" cy="1241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CC1C4-39ED-8A43-AFCB-DA25F1649027}">
      <dsp:nvSpPr>
        <dsp:cNvPr id="0" name=""/>
        <dsp:cNvSpPr/>
      </dsp:nvSpPr>
      <dsp:spPr>
        <a:xfrm rot="5400000">
          <a:off x="6711057" y="-2597027"/>
          <a:ext cx="1439732"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a:t>
          </a:r>
          <a:r>
            <a:rPr lang="en-US" sz="2000" b="0" i="0" kern="1200"/>
            <a:t>mproved functional ability </a:t>
          </a:r>
          <a:endParaRPr lang="en-US" sz="2000" kern="1200"/>
        </a:p>
        <a:p>
          <a:pPr marL="228600" lvl="1" indent="-228600" algn="l" defTabSz="889000">
            <a:lnSpc>
              <a:spcPct val="90000"/>
            </a:lnSpc>
            <a:spcBef>
              <a:spcPct val="0"/>
            </a:spcBef>
            <a:spcAft>
              <a:spcPct val="15000"/>
            </a:spcAft>
            <a:buChar char="•"/>
          </a:pPr>
          <a:r>
            <a:rPr lang="en-US" sz="2000" kern="1200"/>
            <a:t>R</a:t>
          </a:r>
          <a:r>
            <a:rPr lang="en-US" sz="2000" b="0" i="0" kern="1200"/>
            <a:t>educed mortality </a:t>
          </a:r>
          <a:endParaRPr lang="en-US" sz="2000" kern="1200"/>
        </a:p>
        <a:p>
          <a:pPr marL="228600" lvl="1" indent="-228600" algn="l" defTabSz="889000">
            <a:lnSpc>
              <a:spcPct val="90000"/>
            </a:lnSpc>
            <a:spcBef>
              <a:spcPct val="0"/>
            </a:spcBef>
            <a:spcAft>
              <a:spcPct val="15000"/>
            </a:spcAft>
            <a:buChar char="•"/>
          </a:pPr>
          <a:r>
            <a:rPr lang="en-US" sz="2000" kern="1200"/>
            <a:t>More </a:t>
          </a:r>
          <a:r>
            <a:rPr lang="en-US" sz="2000" b="0" i="0" kern="1200"/>
            <a:t>probability to live at home after discharge CGA interventions </a:t>
          </a:r>
          <a:endParaRPr lang="en-US" sz="2000" kern="1200"/>
        </a:p>
      </dsp:txBody>
      <dsp:txXfrm rot="-5400000">
        <a:off x="3934018" y="250294"/>
        <a:ext cx="6923528" cy="1299168"/>
      </dsp:txXfrm>
    </dsp:sp>
    <dsp:sp modelId="{41E639AD-789C-D940-8CBE-B0E98481784E}">
      <dsp:nvSpPr>
        <dsp:cNvPr id="0" name=""/>
        <dsp:cNvSpPr/>
      </dsp:nvSpPr>
      <dsp:spPr>
        <a:xfrm>
          <a:off x="0" y="45"/>
          <a:ext cx="3934018" cy="17996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Proven</a:t>
          </a:r>
        </a:p>
      </dsp:txBody>
      <dsp:txXfrm>
        <a:off x="87852" y="87897"/>
        <a:ext cx="3758314" cy="1623961"/>
      </dsp:txXfrm>
    </dsp:sp>
    <dsp:sp modelId="{F3C3B003-D63C-394E-8EB9-B53607ABF205}">
      <dsp:nvSpPr>
        <dsp:cNvPr id="0" name=""/>
        <dsp:cNvSpPr/>
      </dsp:nvSpPr>
      <dsp:spPr>
        <a:xfrm rot="5400000">
          <a:off x="6711057" y="-707378"/>
          <a:ext cx="1439732" cy="699381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QOL</a:t>
          </a:r>
          <a:endParaRPr lang="en-US" sz="2000" kern="1200"/>
        </a:p>
        <a:p>
          <a:pPr marL="228600" lvl="1" indent="-228600" algn="l" defTabSz="889000">
            <a:lnSpc>
              <a:spcPct val="90000"/>
            </a:lnSpc>
            <a:spcBef>
              <a:spcPct val="0"/>
            </a:spcBef>
            <a:spcAft>
              <a:spcPct val="15000"/>
            </a:spcAft>
            <a:buChar char="•"/>
          </a:pPr>
          <a:r>
            <a:rPr lang="en-US" sz="2000" kern="1200"/>
            <a:t>C</a:t>
          </a:r>
          <a:r>
            <a:rPr lang="en-US" sz="2000" b="0" i="0" kern="1200"/>
            <a:t>aregiver burden </a:t>
          </a:r>
          <a:endParaRPr lang="en-US" sz="2000" kern="1200"/>
        </a:p>
        <a:p>
          <a:pPr marL="228600" lvl="1" indent="-228600" algn="l" defTabSz="889000">
            <a:lnSpc>
              <a:spcPct val="90000"/>
            </a:lnSpc>
            <a:spcBef>
              <a:spcPct val="0"/>
            </a:spcBef>
            <a:spcAft>
              <a:spcPct val="15000"/>
            </a:spcAft>
            <a:buChar char="•"/>
          </a:pPr>
          <a:r>
            <a:rPr lang="en-US" sz="2000" kern="1200"/>
            <a:t>L</a:t>
          </a:r>
          <a:r>
            <a:rPr lang="en-US" sz="2000" b="0" i="0" kern="1200"/>
            <a:t>ength of hospital stay</a:t>
          </a:r>
          <a:endParaRPr lang="en-US" sz="2000" kern="1200"/>
        </a:p>
      </dsp:txBody>
      <dsp:txXfrm rot="-5400000">
        <a:off x="3934018" y="2139943"/>
        <a:ext cx="6923528" cy="1299168"/>
      </dsp:txXfrm>
    </dsp:sp>
    <dsp:sp modelId="{B8D95092-FC44-9349-AB17-662B48EE05C7}">
      <dsp:nvSpPr>
        <dsp:cNvPr id="0" name=""/>
        <dsp:cNvSpPr/>
      </dsp:nvSpPr>
      <dsp:spPr>
        <a:xfrm>
          <a:off x="0" y="1889694"/>
          <a:ext cx="3934018" cy="17996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Unclear</a:t>
          </a:r>
        </a:p>
      </dsp:txBody>
      <dsp:txXfrm>
        <a:off x="87852" y="1977546"/>
        <a:ext cx="3758314" cy="1623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0CD01-6198-E14C-9270-37F307406462}">
      <dsp:nvSpPr>
        <dsp:cNvPr id="0" name=""/>
        <dsp:cNvSpPr/>
      </dsp:nvSpPr>
      <dsp:spPr>
        <a:xfrm>
          <a:off x="0" y="27610"/>
          <a:ext cx="6666833"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Inappropriate Prescribing</a:t>
          </a:r>
        </a:p>
      </dsp:txBody>
      <dsp:txXfrm>
        <a:off x="48481" y="76091"/>
        <a:ext cx="6569871" cy="896166"/>
      </dsp:txXfrm>
    </dsp:sp>
    <dsp:sp modelId="{0B458DCE-D288-2649-B5F8-040225A77507}">
      <dsp:nvSpPr>
        <dsp:cNvPr id="0" name=""/>
        <dsp:cNvSpPr/>
      </dsp:nvSpPr>
      <dsp:spPr>
        <a:xfrm>
          <a:off x="0" y="1020739"/>
          <a:ext cx="6666833"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52% up to 69% of elderly PLWH with at least one medication problem</a:t>
          </a:r>
        </a:p>
      </dsp:txBody>
      <dsp:txXfrm>
        <a:off x="0" y="1020739"/>
        <a:ext cx="6666833" cy="633937"/>
      </dsp:txXfrm>
    </dsp:sp>
    <dsp:sp modelId="{C1CA3896-142D-9444-81E2-6F2137BC969A}">
      <dsp:nvSpPr>
        <dsp:cNvPr id="0" name=""/>
        <dsp:cNvSpPr/>
      </dsp:nvSpPr>
      <dsp:spPr>
        <a:xfrm>
          <a:off x="0" y="1654676"/>
          <a:ext cx="6666833" cy="99312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Prescribing issues more commonly non-HIV medications than DDIs with ART</a:t>
          </a:r>
        </a:p>
      </dsp:txBody>
      <dsp:txXfrm>
        <a:off x="48481" y="1703157"/>
        <a:ext cx="6569871" cy="896166"/>
      </dsp:txXfrm>
    </dsp:sp>
    <dsp:sp modelId="{7310DD82-50D3-614F-83BB-F5C92365F7EA}">
      <dsp:nvSpPr>
        <dsp:cNvPr id="0" name=""/>
        <dsp:cNvSpPr/>
      </dsp:nvSpPr>
      <dsp:spPr>
        <a:xfrm>
          <a:off x="0" y="2647805"/>
          <a:ext cx="666683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Need for education on Geriatric Medicine Principles</a:t>
          </a:r>
        </a:p>
      </dsp:txBody>
      <dsp:txXfrm>
        <a:off x="0" y="2647805"/>
        <a:ext cx="6666833" cy="414000"/>
      </dsp:txXfrm>
    </dsp:sp>
    <dsp:sp modelId="{1F7AF13F-4DDA-3646-866A-E2E014AEACDF}">
      <dsp:nvSpPr>
        <dsp:cNvPr id="0" name=""/>
        <dsp:cNvSpPr/>
      </dsp:nvSpPr>
      <dsp:spPr>
        <a:xfrm>
          <a:off x="0" y="3061805"/>
          <a:ext cx="6666833" cy="9931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Medication prioritization: hosting the conversation</a:t>
          </a:r>
        </a:p>
      </dsp:txBody>
      <dsp:txXfrm>
        <a:off x="48481" y="3110286"/>
        <a:ext cx="6569871" cy="896166"/>
      </dsp:txXfrm>
    </dsp:sp>
    <dsp:sp modelId="{50DCC04E-93E3-2841-A21C-4019420D7520}">
      <dsp:nvSpPr>
        <dsp:cNvPr id="0" name=""/>
        <dsp:cNvSpPr/>
      </dsp:nvSpPr>
      <dsp:spPr>
        <a:xfrm>
          <a:off x="0" y="4054934"/>
          <a:ext cx="6666833" cy="13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Risk/benefit</a:t>
          </a:r>
        </a:p>
        <a:p>
          <a:pPr marL="228600" lvl="1" indent="-228600" algn="l" defTabSz="889000">
            <a:lnSpc>
              <a:spcPct val="90000"/>
            </a:lnSpc>
            <a:spcBef>
              <a:spcPct val="0"/>
            </a:spcBef>
            <a:spcAft>
              <a:spcPct val="20000"/>
            </a:spcAft>
            <a:buChar char="•"/>
          </a:pPr>
          <a:r>
            <a:rPr lang="en-US" sz="2000" kern="1200"/>
            <a:t>Care goals</a:t>
          </a:r>
        </a:p>
        <a:p>
          <a:pPr marL="228600" lvl="1" indent="-228600" algn="l" defTabSz="889000">
            <a:lnSpc>
              <a:spcPct val="90000"/>
            </a:lnSpc>
            <a:spcBef>
              <a:spcPct val="0"/>
            </a:spcBef>
            <a:spcAft>
              <a:spcPct val="20000"/>
            </a:spcAft>
            <a:buChar char="•"/>
          </a:pPr>
          <a:r>
            <a:rPr lang="en-US" sz="2000" kern="1200"/>
            <a:t>Life expectancy</a:t>
          </a:r>
        </a:p>
        <a:p>
          <a:pPr marL="228600" lvl="1" indent="-228600" algn="l" defTabSz="889000">
            <a:lnSpc>
              <a:spcPct val="90000"/>
            </a:lnSpc>
            <a:spcBef>
              <a:spcPct val="0"/>
            </a:spcBef>
            <a:spcAft>
              <a:spcPct val="20000"/>
            </a:spcAft>
            <a:buChar char="•"/>
          </a:pPr>
          <a:r>
            <a:rPr lang="en-US" sz="2000" kern="1200"/>
            <a:t>Current functioning</a:t>
          </a:r>
        </a:p>
      </dsp:txBody>
      <dsp:txXfrm>
        <a:off x="0" y="4054934"/>
        <a:ext cx="6666833" cy="1371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E8897-5159-5240-BA1E-B7814C437B12}">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CB01E-8034-5942-9123-7C7C7FEB263B}">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PWH age with accelerated and accentuated comorbidities and Geriatric Syndromes</a:t>
          </a:r>
        </a:p>
      </dsp:txBody>
      <dsp:txXfrm>
        <a:off x="398656" y="1088253"/>
        <a:ext cx="2959127" cy="1837317"/>
      </dsp:txXfrm>
    </dsp:sp>
    <dsp:sp modelId="{E31CCF28-6F30-3C46-8302-F838E0180AF0}">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BCF10-DA81-394F-8B43-47CA2C00EAA1}">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Collaboration across disciplines and specialties is key to optimizing care</a:t>
          </a:r>
        </a:p>
      </dsp:txBody>
      <dsp:txXfrm>
        <a:off x="4155097" y="1088253"/>
        <a:ext cx="2959127" cy="1837317"/>
      </dsp:txXfrm>
    </dsp:sp>
    <dsp:sp modelId="{FE6706CD-B503-8445-9986-E59281ACC0DE}">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65E87-2A88-6244-A5B7-78CF6AC43A66}">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Expansion of Geriatric conceptual frameworks is needed </a:t>
          </a:r>
        </a:p>
      </dsp:txBody>
      <dsp:txXfrm>
        <a:off x="7911539" y="1088253"/>
        <a:ext cx="2959127" cy="1837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1977-9FB6-0C4D-9AE5-714D25E585DA}">
      <dsp:nvSpPr>
        <dsp:cNvPr id="0" name=""/>
        <dsp:cNvSpPr/>
      </dsp:nvSpPr>
      <dsp:spPr>
        <a:xfrm>
          <a:off x="0" y="3291729"/>
          <a:ext cx="6666833" cy="21597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Screening for cognitive impairment as part of intake and ongoing monitoring is a cornerstone in Geriatric Medical care</a:t>
          </a:r>
        </a:p>
      </dsp:txBody>
      <dsp:txXfrm>
        <a:off x="0" y="3291729"/>
        <a:ext cx="6666833" cy="1166254"/>
      </dsp:txXfrm>
    </dsp:sp>
    <dsp:sp modelId="{5B981A65-F8CF-2F43-97EA-ABC7344C67EF}">
      <dsp:nvSpPr>
        <dsp:cNvPr id="0" name=""/>
        <dsp:cNvSpPr/>
      </dsp:nvSpPr>
      <dsp:spPr>
        <a:xfrm>
          <a:off x="3255" y="4414789"/>
          <a:ext cx="2220107" cy="99347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Mini-Cog (clock draw and 3-item recall)</a:t>
          </a:r>
        </a:p>
      </dsp:txBody>
      <dsp:txXfrm>
        <a:off x="3255" y="4414789"/>
        <a:ext cx="2220107" cy="993476"/>
      </dsp:txXfrm>
    </dsp:sp>
    <dsp:sp modelId="{269A98E1-9FE0-5B4E-BD5E-6A412A5D4B46}">
      <dsp:nvSpPr>
        <dsp:cNvPr id="0" name=""/>
        <dsp:cNvSpPr/>
      </dsp:nvSpPr>
      <dsp:spPr>
        <a:xfrm>
          <a:off x="2223362" y="4414789"/>
          <a:ext cx="2220107" cy="993476"/>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MoCA</a:t>
          </a:r>
        </a:p>
      </dsp:txBody>
      <dsp:txXfrm>
        <a:off x="2223362" y="4414789"/>
        <a:ext cx="2220107" cy="993476"/>
      </dsp:txXfrm>
    </dsp:sp>
    <dsp:sp modelId="{6216D196-113B-6F49-9BCD-B620C7A19154}">
      <dsp:nvSpPr>
        <dsp:cNvPr id="0" name=""/>
        <dsp:cNvSpPr/>
      </dsp:nvSpPr>
      <dsp:spPr>
        <a:xfrm>
          <a:off x="4443470" y="4414789"/>
          <a:ext cx="2220107" cy="993476"/>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RUDAS</a:t>
          </a:r>
        </a:p>
      </dsp:txBody>
      <dsp:txXfrm>
        <a:off x="4443470" y="4414789"/>
        <a:ext cx="2220107" cy="993476"/>
      </dsp:txXfrm>
    </dsp:sp>
    <dsp:sp modelId="{FFB083C9-D420-A840-B3B3-06E20A957222}">
      <dsp:nvSpPr>
        <dsp:cNvPr id="0" name=""/>
        <dsp:cNvSpPr/>
      </dsp:nvSpPr>
      <dsp:spPr>
        <a:xfrm rot="10800000">
          <a:off x="0" y="2459"/>
          <a:ext cx="6666833" cy="3321666"/>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a:t>Most HIV guidelines do not make any specific recommendations on screening for cognitive impairment</a:t>
          </a:r>
          <a:endParaRPr lang="en-US" sz="2000" kern="1200"/>
        </a:p>
      </dsp:txBody>
      <dsp:txXfrm rot="10800000">
        <a:off x="0" y="2459"/>
        <a:ext cx="6666833" cy="21583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57E06-E72E-2841-A076-753C27193036}">
      <dsp:nvSpPr>
        <dsp:cNvPr id="0" name=""/>
        <dsp:cNvSpPr/>
      </dsp:nvSpPr>
      <dsp:spPr>
        <a:xfrm>
          <a:off x="0" y="382820"/>
          <a:ext cx="6666833" cy="13607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99872"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Cognitive impairment and related dementias</a:t>
          </a:r>
        </a:p>
      </dsp:txBody>
      <dsp:txXfrm>
        <a:off x="0" y="382820"/>
        <a:ext cx="6666833" cy="1360799"/>
      </dsp:txXfrm>
    </dsp:sp>
    <dsp:sp modelId="{10824F49-EA0A-714D-9F9F-795D6FE79CF8}">
      <dsp:nvSpPr>
        <dsp:cNvPr id="0" name=""/>
        <dsp:cNvSpPr/>
      </dsp:nvSpPr>
      <dsp:spPr>
        <a:xfrm>
          <a:off x="333341" y="2858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Dementia </a:t>
          </a:r>
        </a:p>
      </dsp:txBody>
      <dsp:txXfrm>
        <a:off x="367926" y="63165"/>
        <a:ext cx="4597613" cy="639310"/>
      </dsp:txXfrm>
    </dsp:sp>
    <dsp:sp modelId="{4A65FFBF-E878-6A4D-B637-D5D0804E4E40}">
      <dsp:nvSpPr>
        <dsp:cNvPr id="0" name=""/>
        <dsp:cNvSpPr/>
      </dsp:nvSpPr>
      <dsp:spPr>
        <a:xfrm>
          <a:off x="0" y="2227460"/>
          <a:ext cx="6666833" cy="10206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99872"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Mood disorders</a:t>
          </a:r>
        </a:p>
      </dsp:txBody>
      <dsp:txXfrm>
        <a:off x="0" y="2227460"/>
        <a:ext cx="6666833" cy="1020600"/>
      </dsp:txXfrm>
    </dsp:sp>
    <dsp:sp modelId="{F0DE4314-8206-6447-ABCA-6F91D49B5B5A}">
      <dsp:nvSpPr>
        <dsp:cNvPr id="0" name=""/>
        <dsp:cNvSpPr/>
      </dsp:nvSpPr>
      <dsp:spPr>
        <a:xfrm>
          <a:off x="333341" y="1873220"/>
          <a:ext cx="4666783" cy="7084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Depression </a:t>
          </a:r>
        </a:p>
      </dsp:txBody>
      <dsp:txXfrm>
        <a:off x="367926" y="1907805"/>
        <a:ext cx="4597613" cy="639310"/>
      </dsp:txXfrm>
    </dsp:sp>
    <dsp:sp modelId="{91E0B0F5-3439-A140-9697-A475A81F33FF}">
      <dsp:nvSpPr>
        <dsp:cNvPr id="0" name=""/>
        <dsp:cNvSpPr/>
      </dsp:nvSpPr>
      <dsp:spPr>
        <a:xfrm>
          <a:off x="0" y="3731899"/>
          <a:ext cx="6666833" cy="604799"/>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F82A3B-D77C-4E41-A856-5B4555DA1624}">
      <dsp:nvSpPr>
        <dsp:cNvPr id="0" name=""/>
        <dsp:cNvSpPr/>
      </dsp:nvSpPr>
      <dsp:spPr>
        <a:xfrm>
          <a:off x="333341" y="3377660"/>
          <a:ext cx="4666783" cy="7084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Isolation</a:t>
          </a:r>
        </a:p>
      </dsp:txBody>
      <dsp:txXfrm>
        <a:off x="367926" y="3412245"/>
        <a:ext cx="4597613" cy="639310"/>
      </dsp:txXfrm>
    </dsp:sp>
    <dsp:sp modelId="{482620CE-F3C8-2147-9F0F-D2BA5C879E3E}">
      <dsp:nvSpPr>
        <dsp:cNvPr id="0" name=""/>
        <dsp:cNvSpPr/>
      </dsp:nvSpPr>
      <dsp:spPr>
        <a:xfrm>
          <a:off x="0" y="4820539"/>
          <a:ext cx="6666833" cy="604799"/>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400EC7-348C-5E44-BCE4-63025F3C8387}">
      <dsp:nvSpPr>
        <dsp:cNvPr id="0" name=""/>
        <dsp:cNvSpPr/>
      </dsp:nvSpPr>
      <dsp:spPr>
        <a:xfrm>
          <a:off x="333341" y="446629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Trauma history</a:t>
          </a:r>
        </a:p>
      </dsp:txBody>
      <dsp:txXfrm>
        <a:off x="367926" y="4500884"/>
        <a:ext cx="4597613" cy="63931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B58B1-F8D7-4723-ABEF-BF15B052B299}"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1A352-B44E-4996-8DED-6506DCABA9E8}" type="slidenum">
              <a:rPr lang="en-US" smtClean="0"/>
              <a:t>‹#›</a:t>
            </a:fld>
            <a:endParaRPr lang="en-US"/>
          </a:p>
        </p:txBody>
      </p:sp>
    </p:spTree>
    <p:extLst>
      <p:ext uri="{BB962C8B-B14F-4D97-AF65-F5344CB8AC3E}">
        <p14:creationId xmlns:p14="http://schemas.microsoft.com/office/powerpoint/2010/main" val="305495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topics/medicine-and-dentistry/logistic-regression-analysi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08565-DB97-4AEC-8F68-2C8E921BACFA}" type="slidenum">
              <a:rPr lang="en-US" smtClean="0"/>
              <a:pPr/>
              <a:t>1</a:t>
            </a:fld>
            <a:endParaRPr lang="en-US" dirty="0"/>
          </a:p>
        </p:txBody>
      </p:sp>
    </p:spTree>
    <p:extLst>
      <p:ext uri="{BB962C8B-B14F-4D97-AF65-F5344CB8AC3E}">
        <p14:creationId xmlns:p14="http://schemas.microsoft.com/office/powerpoint/2010/main" val="350859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 </a:t>
            </a:r>
            <a:r>
              <a:rPr lang="en-US" dirty="0" err="1"/>
              <a:t>Miren</a:t>
            </a:r>
            <a:r>
              <a:rPr lang="en-US" dirty="0"/>
              <a:t> &amp; </a:t>
            </a:r>
            <a:r>
              <a:rPr lang="en-US" dirty="0" err="1"/>
              <a:t>Moncayo</a:t>
            </a:r>
            <a:r>
              <a:rPr lang="en-US" dirty="0"/>
              <a:t>, Francisco &amp; </a:t>
            </a:r>
            <a:r>
              <a:rPr lang="en-US" dirty="0" err="1"/>
              <a:t>Jané</a:t>
            </a:r>
            <a:r>
              <a:rPr lang="en-US" dirty="0"/>
              <a:t>-Salas, </a:t>
            </a:r>
            <a:r>
              <a:rPr lang="en-US" dirty="0" err="1"/>
              <a:t>Enric</a:t>
            </a:r>
            <a:r>
              <a:rPr lang="en-US" dirty="0"/>
              <a:t> &amp; Antonio </a:t>
            </a:r>
            <a:r>
              <a:rPr lang="en-US" dirty="0" err="1"/>
              <a:t>Rebollo</a:t>
            </a:r>
            <a:r>
              <a:rPr lang="en-US" dirty="0"/>
              <a:t>, </a:t>
            </a:r>
            <a:r>
              <a:rPr lang="en-US" dirty="0" err="1"/>
              <a:t>Maite</a:t>
            </a:r>
            <a:r>
              <a:rPr lang="en-US" dirty="0"/>
              <a:t> &amp; </a:t>
            </a:r>
            <a:r>
              <a:rPr lang="en-US" dirty="0" err="1"/>
              <a:t>Arribas</a:t>
            </a:r>
            <a:r>
              <a:rPr lang="en-US" dirty="0"/>
              <a:t>, Lorena &amp; </a:t>
            </a:r>
            <a:r>
              <a:rPr lang="en-US" dirty="0" err="1"/>
              <a:t>Vilajosana</a:t>
            </a:r>
            <a:r>
              <a:rPr lang="en-US" dirty="0"/>
              <a:t>, Esther &amp; Torres, </a:t>
            </a:r>
            <a:r>
              <a:rPr lang="en-US" dirty="0" err="1"/>
              <a:t>Elisabet</a:t>
            </a:r>
            <a:r>
              <a:rPr lang="en-US" dirty="0"/>
              <a:t> &amp; </a:t>
            </a:r>
            <a:r>
              <a:rPr lang="en-US" dirty="0" err="1"/>
              <a:t>Mesia</a:t>
            </a:r>
            <a:r>
              <a:rPr lang="en-US" dirty="0"/>
              <a:t>, R.. (2020). The Multidisciplinary Team (MDT) Approach and Quality of Care. Frontiers in Oncology. 10. 10.3389/fonc.2020.00085. </a:t>
            </a:r>
          </a:p>
        </p:txBody>
      </p:sp>
      <p:sp>
        <p:nvSpPr>
          <p:cNvPr id="4" name="Slide Number Placeholder 3"/>
          <p:cNvSpPr>
            <a:spLocks noGrp="1"/>
          </p:cNvSpPr>
          <p:nvPr>
            <p:ph type="sldNum" sz="quarter" idx="5"/>
          </p:nvPr>
        </p:nvSpPr>
        <p:spPr/>
        <p:txBody>
          <a:bodyPr/>
          <a:lstStyle/>
          <a:p>
            <a:fld id="{A4E08565-DB97-4AEC-8F68-2C8E921BACFA}" type="slidenum">
              <a:rPr lang="en-US" smtClean="0"/>
              <a:pPr/>
              <a:t>25</a:t>
            </a:fld>
            <a:endParaRPr lang="en-US" dirty="0"/>
          </a:p>
        </p:txBody>
      </p:sp>
    </p:spTree>
    <p:extLst>
      <p:ext uri="{BB962C8B-B14F-4D97-AF65-F5344CB8AC3E}">
        <p14:creationId xmlns:p14="http://schemas.microsoft.com/office/powerpoint/2010/main" val="109004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HIV specific concerns around the risks,impact, and management of polypharmacy. Most notably,</a:t>
            </a:r>
          </a:p>
        </p:txBody>
      </p:sp>
      <p:sp>
        <p:nvSpPr>
          <p:cNvPr id="4" name="Slide Number Placeholder 3"/>
          <p:cNvSpPr>
            <a:spLocks noGrp="1"/>
          </p:cNvSpPr>
          <p:nvPr>
            <p:ph type="sldNum" sz="quarter" idx="5"/>
          </p:nvPr>
        </p:nvSpPr>
        <p:spPr/>
        <p:txBody>
          <a:bodyPr/>
          <a:lstStyle/>
          <a:p>
            <a:fld id="{FBB45AF9-459A-134A-88F8-54409E615B76}" type="slidenum">
              <a:rPr lang="en-US" smtClean="0"/>
              <a:t>33</a:t>
            </a:fld>
            <a:endParaRPr lang="en-US" dirty="0"/>
          </a:p>
        </p:txBody>
      </p:sp>
    </p:spTree>
    <p:extLst>
      <p:ext uri="{BB962C8B-B14F-4D97-AF65-F5344CB8AC3E}">
        <p14:creationId xmlns:p14="http://schemas.microsoft.com/office/powerpoint/2010/main" val="312551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Gulliver"/>
              </a:rPr>
              <a:t>This was a prospective cross-sectional study of HIV-infected persons ≥18 years attending Washington University HIV Clinics between June and December 2008. Frailty was defined by ≥3 of 5 criteria: weight loss, low physical activity, exhaustion, weak grip strength and slow walking time. Independent predictors of frailty were evaluated using multivariate </a:t>
            </a:r>
            <a:r>
              <a:rPr lang="en-US" b="0" i="0" dirty="0">
                <a:solidFill>
                  <a:srgbClr val="2E2E2E"/>
                </a:solidFill>
                <a:effectLst/>
                <a:latin typeface="ElsevierGulliver"/>
                <a:hlinkClick r:id="rId3" tooltip="Learn more about logistic regression from ScienceDirect's AI-generated Topic Pages"/>
              </a:rPr>
              <a:t>logistic regression</a:t>
            </a:r>
            <a:r>
              <a:rPr lang="en-US" b="0" i="0" dirty="0">
                <a:solidFill>
                  <a:srgbClr val="2E2E2E"/>
                </a:solidFill>
                <a:effectLst/>
                <a:latin typeface="ElsevierGulliver"/>
              </a:rPr>
              <a:t> analyses.</a:t>
            </a:r>
          </a:p>
          <a:p>
            <a:endParaRPr lang="en-US" b="0" i="0" dirty="0">
              <a:solidFill>
                <a:srgbClr val="2E2E2E"/>
              </a:solidFill>
              <a:effectLst/>
              <a:latin typeface="ElsevierGulliver"/>
            </a:endParaRPr>
          </a:p>
          <a:p>
            <a:r>
              <a:rPr lang="en-US" b="0" i="0" dirty="0">
                <a:solidFill>
                  <a:srgbClr val="2E2E2E"/>
                </a:solidFill>
                <a:effectLst/>
                <a:latin typeface="ElsevierGulliver"/>
              </a:rPr>
              <a:t>Mean age was 42.</a:t>
            </a:r>
            <a:endParaRPr lang="en-US" dirty="0"/>
          </a:p>
        </p:txBody>
      </p:sp>
      <p:sp>
        <p:nvSpPr>
          <p:cNvPr id="4" name="Slide Number Placeholder 3"/>
          <p:cNvSpPr>
            <a:spLocks noGrp="1"/>
          </p:cNvSpPr>
          <p:nvPr>
            <p:ph type="sldNum" sz="quarter" idx="5"/>
          </p:nvPr>
        </p:nvSpPr>
        <p:spPr/>
        <p:txBody>
          <a:bodyPr/>
          <a:lstStyle/>
          <a:p>
            <a:fld id="{FBB45AF9-459A-134A-88F8-54409E615B76}" type="slidenum">
              <a:rPr lang="en-US" smtClean="0"/>
              <a:t>42</a:t>
            </a:fld>
            <a:endParaRPr lang="en-US" dirty="0"/>
          </a:p>
        </p:txBody>
      </p:sp>
    </p:spTree>
    <p:extLst>
      <p:ext uri="{BB962C8B-B14F-4D97-AF65-F5344CB8AC3E}">
        <p14:creationId xmlns:p14="http://schemas.microsoft.com/office/powerpoint/2010/main" val="314229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infection carries it’s own risk for neurocognitive disorders. </a:t>
            </a:r>
          </a:p>
        </p:txBody>
      </p:sp>
      <p:sp>
        <p:nvSpPr>
          <p:cNvPr id="4" name="Slide Number Placeholder 3"/>
          <p:cNvSpPr>
            <a:spLocks noGrp="1"/>
          </p:cNvSpPr>
          <p:nvPr>
            <p:ph type="sldNum" sz="quarter" idx="5"/>
          </p:nvPr>
        </p:nvSpPr>
        <p:spPr/>
        <p:txBody>
          <a:bodyPr/>
          <a:lstStyle/>
          <a:p>
            <a:fld id="{FBB45AF9-459A-134A-88F8-54409E615B76}" type="slidenum">
              <a:rPr lang="en-US" smtClean="0"/>
              <a:t>44</a:t>
            </a:fld>
            <a:endParaRPr lang="en-US" dirty="0"/>
          </a:p>
        </p:txBody>
      </p:sp>
    </p:spTree>
    <p:extLst>
      <p:ext uri="{BB962C8B-B14F-4D97-AF65-F5344CB8AC3E}">
        <p14:creationId xmlns:p14="http://schemas.microsoft.com/office/powerpoint/2010/main" val="260088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Breeze through this slide</a:t>
            </a:r>
          </a:p>
          <a:p>
            <a:endParaRPr lang="en-US" dirty="0"/>
          </a:p>
        </p:txBody>
      </p:sp>
      <p:sp>
        <p:nvSpPr>
          <p:cNvPr id="4" name="Slide Number Placeholder 3"/>
          <p:cNvSpPr>
            <a:spLocks noGrp="1"/>
          </p:cNvSpPr>
          <p:nvPr>
            <p:ph type="sldNum" sz="quarter" idx="5"/>
          </p:nvPr>
        </p:nvSpPr>
        <p:spPr/>
        <p:txBody>
          <a:bodyPr/>
          <a:lstStyle/>
          <a:p>
            <a:fld id="{2C41A352-B44E-4996-8DED-6506DCABA9E8}" type="slidenum">
              <a:rPr lang="en-US" smtClean="0"/>
              <a:t>49</a:t>
            </a:fld>
            <a:endParaRPr lang="en-US"/>
          </a:p>
        </p:txBody>
      </p:sp>
    </p:spTree>
    <p:extLst>
      <p:ext uri="{BB962C8B-B14F-4D97-AF65-F5344CB8AC3E}">
        <p14:creationId xmlns:p14="http://schemas.microsoft.com/office/powerpoint/2010/main" val="337341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infection is associated both with acute and chronic kidney disease. Some protease inhibitors and drugs used to treat opportunistic infections are associated with AKI.  But there is also an increased risk of CKD through a variety of mechanisms including medication nephrotoxicity, HIV associated nephropathy, Immune complex deposition disease and HBV and HCV coinfection</a:t>
            </a:r>
          </a:p>
        </p:txBody>
      </p:sp>
      <p:sp>
        <p:nvSpPr>
          <p:cNvPr id="4" name="Slide Number Placeholder 3"/>
          <p:cNvSpPr>
            <a:spLocks noGrp="1"/>
          </p:cNvSpPr>
          <p:nvPr>
            <p:ph type="sldNum" sz="quarter" idx="5"/>
          </p:nvPr>
        </p:nvSpPr>
        <p:spPr/>
        <p:txBody>
          <a:bodyPr/>
          <a:lstStyle/>
          <a:p>
            <a:fld id="{FBB45AF9-459A-134A-88F8-54409E615B76}" type="slidenum">
              <a:rPr lang="en-US" smtClean="0"/>
              <a:t>51</a:t>
            </a:fld>
            <a:endParaRPr lang="en-US" dirty="0"/>
          </a:p>
        </p:txBody>
      </p:sp>
    </p:spTree>
    <p:extLst>
      <p:ext uri="{BB962C8B-B14F-4D97-AF65-F5344CB8AC3E}">
        <p14:creationId xmlns:p14="http://schemas.microsoft.com/office/powerpoint/2010/main" val="418212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08565-DB97-4AEC-8F68-2C8E921BACFA}" type="slidenum">
              <a:rPr lang="en-US" smtClean="0"/>
              <a:pPr/>
              <a:t>53</a:t>
            </a:fld>
            <a:endParaRPr lang="en-US" dirty="0"/>
          </a:p>
        </p:txBody>
      </p:sp>
    </p:spTree>
    <p:extLst>
      <p:ext uri="{BB962C8B-B14F-4D97-AF65-F5344CB8AC3E}">
        <p14:creationId xmlns:p14="http://schemas.microsoft.com/office/powerpoint/2010/main" val="9276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PWH projected to grow, at faster rate in low and middle income countries </a:t>
            </a:r>
          </a:p>
        </p:txBody>
      </p:sp>
      <p:sp>
        <p:nvSpPr>
          <p:cNvPr id="4" name="Slide Number Placeholder 3"/>
          <p:cNvSpPr>
            <a:spLocks noGrp="1"/>
          </p:cNvSpPr>
          <p:nvPr>
            <p:ph type="sldNum" sz="quarter" idx="5"/>
          </p:nvPr>
        </p:nvSpPr>
        <p:spPr/>
        <p:txBody>
          <a:bodyPr/>
          <a:lstStyle/>
          <a:p>
            <a:fld id="{A4E08565-DB97-4AEC-8F68-2C8E921BACFA}" type="slidenum">
              <a:rPr lang="en-US" smtClean="0"/>
              <a:pPr/>
              <a:t>6</a:t>
            </a:fld>
            <a:endParaRPr lang="en-US" dirty="0"/>
          </a:p>
        </p:txBody>
      </p:sp>
    </p:spTree>
    <p:extLst>
      <p:ext uri="{BB962C8B-B14F-4D97-AF65-F5344CB8AC3E}">
        <p14:creationId xmlns:p14="http://schemas.microsoft.com/office/powerpoint/2010/main" val="381345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 takes over here</a:t>
            </a:r>
          </a:p>
        </p:txBody>
      </p:sp>
      <p:sp>
        <p:nvSpPr>
          <p:cNvPr id="4" name="Slide Number Placeholder 3"/>
          <p:cNvSpPr>
            <a:spLocks noGrp="1"/>
          </p:cNvSpPr>
          <p:nvPr>
            <p:ph type="sldNum" sz="quarter" idx="5"/>
          </p:nvPr>
        </p:nvSpPr>
        <p:spPr/>
        <p:txBody>
          <a:bodyPr/>
          <a:lstStyle/>
          <a:p>
            <a:fld id="{2C41A352-B44E-4996-8DED-6506DCABA9E8}" type="slidenum">
              <a:rPr lang="en-US" smtClean="0"/>
              <a:t>8</a:t>
            </a:fld>
            <a:endParaRPr lang="en-US"/>
          </a:p>
        </p:txBody>
      </p:sp>
    </p:spTree>
    <p:extLst>
      <p:ext uri="{BB962C8B-B14F-4D97-AF65-F5344CB8AC3E}">
        <p14:creationId xmlns:p14="http://schemas.microsoft.com/office/powerpoint/2010/main" val="218530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E08565-DB97-4AEC-8F68-2C8E921BACFA}"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75692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integration of HIV and geriatric medicine programs</a:t>
            </a:r>
          </a:p>
        </p:txBody>
      </p:sp>
      <p:sp>
        <p:nvSpPr>
          <p:cNvPr id="4" name="Slide Number Placeholder 3"/>
          <p:cNvSpPr>
            <a:spLocks noGrp="1"/>
          </p:cNvSpPr>
          <p:nvPr>
            <p:ph type="sldNum" sz="quarter" idx="5"/>
          </p:nvPr>
        </p:nvSpPr>
        <p:spPr/>
        <p:txBody>
          <a:bodyPr/>
          <a:lstStyle/>
          <a:p>
            <a:fld id="{A4E08565-DB97-4AEC-8F68-2C8E921BACFA}" type="slidenum">
              <a:rPr lang="en-US" smtClean="0"/>
              <a:pPr/>
              <a:t>13</a:t>
            </a:fld>
            <a:endParaRPr lang="en-US" dirty="0"/>
          </a:p>
        </p:txBody>
      </p:sp>
    </p:spTree>
    <p:extLst>
      <p:ext uri="{BB962C8B-B14F-4D97-AF65-F5344CB8AC3E}">
        <p14:creationId xmlns:p14="http://schemas.microsoft.com/office/powerpoint/2010/main" val="323214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takes it over here</a:t>
            </a:r>
          </a:p>
        </p:txBody>
      </p:sp>
      <p:sp>
        <p:nvSpPr>
          <p:cNvPr id="4" name="Slide Number Placeholder 3"/>
          <p:cNvSpPr>
            <a:spLocks noGrp="1"/>
          </p:cNvSpPr>
          <p:nvPr>
            <p:ph type="sldNum" sz="quarter" idx="5"/>
          </p:nvPr>
        </p:nvSpPr>
        <p:spPr/>
        <p:txBody>
          <a:bodyPr/>
          <a:lstStyle/>
          <a:p>
            <a:fld id="{2C41A352-B44E-4996-8DED-6506DCABA9E8}" type="slidenum">
              <a:rPr lang="en-US" smtClean="0"/>
              <a:t>14</a:t>
            </a:fld>
            <a:endParaRPr lang="en-US"/>
          </a:p>
        </p:txBody>
      </p:sp>
    </p:spTree>
    <p:extLst>
      <p:ext uri="{BB962C8B-B14F-4D97-AF65-F5344CB8AC3E}">
        <p14:creationId xmlns:p14="http://schemas.microsoft.com/office/powerpoint/2010/main" val="419025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2000"/>
              </a:spcBef>
              <a:spcAft>
                <a:spcPts val="2000"/>
              </a:spcAft>
            </a:pPr>
            <a:r>
              <a:rPr lang="en-US" b="0" i="0" dirty="0">
                <a:solidFill>
                  <a:srgbClr val="212121"/>
                </a:solidFill>
                <a:effectLst/>
                <a:latin typeface="Cambria" panose="02040503050406030204" pitchFamily="18" charset="0"/>
              </a:rPr>
              <a:t>We studied 155 participants with a median age of 57 (IQR 54-62); (94%) were men. Pre-frailty (56%), difficulty with instrumental activities of daily living (46%), and cognitive impairment (47%) were the most frequent geriatric syndromes. Lower CD4 nadir (IRR 1.16, 95% CI 1.06-1.26), non-white race (IRR 1.38, 95% CI 1.10-1.74), and increasing number of comorbidities (IRR 1.09, 95%CI 1.03-1.15) were associated with increased risk of having more geriatric syndromes.</a:t>
            </a:r>
          </a:p>
          <a:p>
            <a:pPr algn="l">
              <a:spcBef>
                <a:spcPts val="2000"/>
              </a:spcBef>
              <a:spcAft>
                <a:spcPts val="2000"/>
              </a:spcAft>
            </a:pPr>
            <a:br>
              <a:rPr lang="en-US" b="0" i="0" dirty="0">
                <a:solidFill>
                  <a:srgbClr val="212121"/>
                </a:solidFill>
                <a:effectLst/>
                <a:latin typeface="Cambria" panose="02040503050406030204" pitchFamily="18" charset="0"/>
              </a:rPr>
            </a:br>
            <a:r>
              <a:rPr lang="en-US" b="0" i="0" dirty="0">
                <a:solidFill>
                  <a:srgbClr val="212121"/>
                </a:solidFill>
                <a:effectLst/>
                <a:latin typeface="Cambria" panose="02040503050406030204" pitchFamily="18" charset="0"/>
              </a:rPr>
              <a:t>We studied 155 participants with a median age of 57 (IQR 54-62); (94%) were men. Pre-frailty (56%), difficulty with instrumental activities of daily living (46%), and cognitive impairment (47%) were the most frequent geriatric syndromes. Lower CD4 nadir (IRR 1.16, 95% CI 1.06-1.26), non-white race (IRR 1.38, 95% CI 1.10-1.74), and increasing number of comorbidities (IRR 1.09, 95%CI 1.03-1.15) were associated with increased risk of having more geriatric syndromes.</a:t>
            </a:r>
          </a:p>
          <a:p>
            <a:pPr algn="l">
              <a:spcBef>
                <a:spcPts val="2000"/>
              </a:spcBef>
              <a:spcAft>
                <a:spcPts val="2000"/>
              </a:spcAft>
            </a:pPr>
            <a:br>
              <a:rPr lang="en-US" b="0" i="0" dirty="0">
                <a:solidFill>
                  <a:srgbClr val="212121"/>
                </a:solidFill>
                <a:effectLst/>
                <a:latin typeface="Cambria" panose="02040503050406030204" pitchFamily="18" charset="0"/>
              </a:rPr>
            </a:br>
            <a:endParaRPr lang="en-US" b="0" i="0" dirty="0">
              <a:solidFill>
                <a:srgbClr val="212121"/>
              </a:solidFill>
              <a:effectLst/>
              <a:latin typeface="Cambria" panose="02040503050406030204" pitchFamily="18" charset="0"/>
            </a:endParaRPr>
          </a:p>
          <a:p>
            <a:pPr algn="l">
              <a:spcBef>
                <a:spcPts val="2000"/>
              </a:spcBef>
              <a:spcAft>
                <a:spcPts val="2000"/>
              </a:spcAft>
            </a:pPr>
            <a:endParaRPr lang="en-US" b="0" i="0" dirty="0">
              <a:solidFill>
                <a:srgbClr val="212121"/>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FBB45AF9-459A-134A-88F8-54409E615B76}" type="slidenum">
              <a:rPr lang="en-US" smtClean="0"/>
              <a:t>15</a:t>
            </a:fld>
            <a:endParaRPr lang="en-US" dirty="0"/>
          </a:p>
        </p:txBody>
      </p:sp>
    </p:spTree>
    <p:extLst>
      <p:ext uri="{BB962C8B-B14F-4D97-AF65-F5344CB8AC3E}">
        <p14:creationId xmlns:p14="http://schemas.microsoft.com/office/powerpoint/2010/main" val="123064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 with HIV also face significant Stigmata plays a very important role as well. </a:t>
            </a:r>
          </a:p>
        </p:txBody>
      </p:sp>
      <p:sp>
        <p:nvSpPr>
          <p:cNvPr id="4" name="Slide Number Placeholder 3"/>
          <p:cNvSpPr>
            <a:spLocks noGrp="1"/>
          </p:cNvSpPr>
          <p:nvPr>
            <p:ph type="sldNum" sz="quarter" idx="5"/>
          </p:nvPr>
        </p:nvSpPr>
        <p:spPr/>
        <p:txBody>
          <a:bodyPr/>
          <a:lstStyle/>
          <a:p>
            <a:fld id="{2C41A352-B44E-4996-8DED-6506DCABA9E8}" type="slidenum">
              <a:rPr lang="en-US" smtClean="0"/>
              <a:t>17</a:t>
            </a:fld>
            <a:endParaRPr lang="en-US"/>
          </a:p>
        </p:txBody>
      </p:sp>
    </p:spTree>
    <p:extLst>
      <p:ext uri="{BB962C8B-B14F-4D97-AF65-F5344CB8AC3E}">
        <p14:creationId xmlns:p14="http://schemas.microsoft.com/office/powerpoint/2010/main" val="181628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00000000000000000" pitchFamily="2" charset="0"/>
              </a:rPr>
              <a:t>Molnar F, Frank CC. Optimizing geriatric care with the GERIATRIC 5</a:t>
            </a:r>
            <a:r>
              <a:rPr lang="en-US" b="0" i="1" dirty="0">
                <a:solidFill>
                  <a:srgbClr val="212121"/>
                </a:solidFill>
                <a:effectLst/>
                <a:latin typeface="Roboto" panose="02000000000000000000" pitchFamily="2" charset="0"/>
              </a:rPr>
              <a:t>M</a:t>
            </a:r>
            <a:r>
              <a:rPr lang="en-US" b="0" i="0" dirty="0">
                <a:solidFill>
                  <a:srgbClr val="212121"/>
                </a:solidFill>
                <a:effectLst/>
                <a:latin typeface="Roboto" panose="02000000000000000000" pitchFamily="2" charset="0"/>
              </a:rPr>
              <a:t>s. Can Fam Physician. 2019 Jan;65(1):39. PMID: 30674512; PMCID: PMC6347324.</a:t>
            </a:r>
            <a:endParaRPr lang="en-US" dirty="0"/>
          </a:p>
        </p:txBody>
      </p:sp>
      <p:sp>
        <p:nvSpPr>
          <p:cNvPr id="4" name="Slide Number Placeholder 3"/>
          <p:cNvSpPr>
            <a:spLocks noGrp="1"/>
          </p:cNvSpPr>
          <p:nvPr>
            <p:ph type="sldNum" sz="quarter" idx="5"/>
          </p:nvPr>
        </p:nvSpPr>
        <p:spPr/>
        <p:txBody>
          <a:bodyPr/>
          <a:lstStyle/>
          <a:p>
            <a:fld id="{FBB45AF9-459A-134A-88F8-54409E615B76}" type="slidenum">
              <a:rPr lang="en-US" smtClean="0"/>
              <a:t>19</a:t>
            </a:fld>
            <a:endParaRPr lang="en-US" dirty="0"/>
          </a:p>
        </p:txBody>
      </p:sp>
    </p:spTree>
    <p:extLst>
      <p:ext uri="{BB962C8B-B14F-4D97-AF65-F5344CB8AC3E}">
        <p14:creationId xmlns:p14="http://schemas.microsoft.com/office/powerpoint/2010/main" val="139789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4838-0F34-ECA6-C615-F80B30428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8EC768-DE96-BA2F-4C62-D530B0A38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F82F0B-E8FA-3D4E-9A0B-C29351664759}"/>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FBFCC4A8-AC76-BF2A-7C00-95C57D3F4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C092D-1BF9-1761-A325-CB4768D42E12}"/>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80258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3DD1-699A-5CC7-6BAD-97E04B6ECF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82056-CBC7-4F53-97A3-9AEBC1D07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E0DE6-833F-DD71-2D89-38E59DF1816E}"/>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9205612B-20E3-2ED4-434E-4ABA24C86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CDE6-04DE-79AE-7E38-3C1C0AD6C3D5}"/>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382806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49AD-DB80-5864-1838-1393C459E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8DBD1D-5E50-A11F-E715-0E2C24A087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FA2D6-35EA-81A7-4DC5-64AA02D2FBE9}"/>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7C1DC5A7-9B4C-A952-BA66-6C6EDAA36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03394-1493-6592-05EB-74FCAD9C3FC4}"/>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189913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6055-3E5A-06B4-E9EE-A87095BA3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467CD-41EC-2359-6910-1F86C4890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67C2C-4548-B7EB-C4AD-C4421E89CBB5}"/>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4A98A05D-DD6E-0878-C711-8E264B4EB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D0B39-2456-412E-9416-79525347596E}"/>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220154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4DFC-952B-018B-33D7-969B45EE8E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68818-B1DE-65E4-3949-BA83CB3DC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DBBDD-16B1-12D2-720E-B1B5854A624E}"/>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EC26568F-7BDA-7484-6FDF-FAA749C48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E0730-DA07-A71A-635B-9002D35EBDEA}"/>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214511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9EA1-D40A-F4EC-0530-3833631D9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7CABC-EEB8-1C6A-1018-DD1F24371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FF2DF-D289-A423-B44D-750373F731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01C57-9927-BD1B-3199-DA5B7445FC40}"/>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6" name="Footer Placeholder 5">
            <a:extLst>
              <a:ext uri="{FF2B5EF4-FFF2-40B4-BE49-F238E27FC236}">
                <a16:creationId xmlns:a16="http://schemas.microsoft.com/office/drawing/2014/main" id="{46C49FF1-2C11-2689-A705-FF0F2AA70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A76E8-5645-D00C-0CA4-912FF46B23F1}"/>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343638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5697-2976-3713-51C4-C16BC7CCD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7FC713-9042-86EB-7947-6FE8FCC74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F0132-41B6-4543-610E-12FCF0D5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D609B-C405-AC0E-AB8D-27518034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6EE9A0-8D5A-6568-FF14-94E19CB69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9251C-508D-06D3-B654-B37FC4E5391D}"/>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8" name="Footer Placeholder 7">
            <a:extLst>
              <a:ext uri="{FF2B5EF4-FFF2-40B4-BE49-F238E27FC236}">
                <a16:creationId xmlns:a16="http://schemas.microsoft.com/office/drawing/2014/main" id="{3A838857-3782-3ED4-721C-283B002B94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6B6619-E1C0-A3D3-C053-7C2FCF35E253}"/>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177110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3743-A50D-2E2D-0BDD-93A04CDB4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9AB68-8A32-1E9A-94B5-A603788D9130}"/>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4" name="Footer Placeholder 3">
            <a:extLst>
              <a:ext uri="{FF2B5EF4-FFF2-40B4-BE49-F238E27FC236}">
                <a16:creationId xmlns:a16="http://schemas.microsoft.com/office/drawing/2014/main" id="{56247A01-6024-3A69-338C-F8AB87722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817CB-C61E-C78B-8D53-F147DC9A6B77}"/>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337705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FD1E3-55B4-1A5C-B601-0606C2517E77}"/>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3" name="Footer Placeholder 2">
            <a:extLst>
              <a:ext uri="{FF2B5EF4-FFF2-40B4-BE49-F238E27FC236}">
                <a16:creationId xmlns:a16="http://schemas.microsoft.com/office/drawing/2014/main" id="{16917FDF-C430-CC68-ADD7-1EC6EC9E22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81CAC8-A2FE-4D4D-4CC0-07CC2090B4C0}"/>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346358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9BFE-6A9B-719D-BDB2-14E868017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988C4-7204-405F-25B7-3EEDF2163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E669BF-A760-097B-E9DB-D54CAB3F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3DD4A-6219-FED0-B2E4-65F03B88B85E}"/>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6" name="Footer Placeholder 5">
            <a:extLst>
              <a:ext uri="{FF2B5EF4-FFF2-40B4-BE49-F238E27FC236}">
                <a16:creationId xmlns:a16="http://schemas.microsoft.com/office/drawing/2014/main" id="{856B9034-EFB4-E4F9-4350-B935C84D0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53716-CF09-EC1C-9823-4A7740C5C85A}"/>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155750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EAB9-BBA2-6A8A-27EB-18F60DD0A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DBACE-2530-1DC7-6BD2-8476BF2E1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4B8EA-BC5C-D625-3239-1B49D564B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4B48-DB2A-246C-C797-4AF17A2EC5E2}"/>
              </a:ext>
            </a:extLst>
          </p:cNvPr>
          <p:cNvSpPr>
            <a:spLocks noGrp="1"/>
          </p:cNvSpPr>
          <p:nvPr>
            <p:ph type="dt" sz="half" idx="10"/>
          </p:nvPr>
        </p:nvSpPr>
        <p:spPr/>
        <p:txBody>
          <a:bodyPr/>
          <a:lstStyle/>
          <a:p>
            <a:fld id="{F9D6E15F-E2CC-4106-ACBE-4C6F78F13980}" type="datetimeFigureOut">
              <a:rPr lang="en-US" smtClean="0"/>
              <a:t>11/14/23</a:t>
            </a:fld>
            <a:endParaRPr lang="en-US"/>
          </a:p>
        </p:txBody>
      </p:sp>
      <p:sp>
        <p:nvSpPr>
          <p:cNvPr id="6" name="Footer Placeholder 5">
            <a:extLst>
              <a:ext uri="{FF2B5EF4-FFF2-40B4-BE49-F238E27FC236}">
                <a16:creationId xmlns:a16="http://schemas.microsoft.com/office/drawing/2014/main" id="{17F1E705-8138-F2EC-1677-8033D927E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86CB64-F27D-5C06-B0E8-5BE89CAE9D41}"/>
              </a:ext>
            </a:extLst>
          </p:cNvPr>
          <p:cNvSpPr>
            <a:spLocks noGrp="1"/>
          </p:cNvSpPr>
          <p:nvPr>
            <p:ph type="sldNum" sz="quarter" idx="12"/>
          </p:nvPr>
        </p:nvSpPr>
        <p:spPr/>
        <p:txBody>
          <a:bodyPr/>
          <a:lstStyle/>
          <a:p>
            <a:fld id="{91304937-F2CA-4D99-A628-3D1929B58E2B}" type="slidenum">
              <a:rPr lang="en-US" smtClean="0"/>
              <a:t>‹#›</a:t>
            </a:fld>
            <a:endParaRPr lang="en-US"/>
          </a:p>
        </p:txBody>
      </p:sp>
    </p:spTree>
    <p:extLst>
      <p:ext uri="{BB962C8B-B14F-4D97-AF65-F5344CB8AC3E}">
        <p14:creationId xmlns:p14="http://schemas.microsoft.com/office/powerpoint/2010/main" val="256651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1C768-F412-ADCE-37A1-ED432169C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BAFF8-F660-184E-FDC2-54142F6AE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8A617-51A8-8F81-46A2-D5AE11AD8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6E15F-E2CC-4106-ACBE-4C6F78F13980}" type="datetimeFigureOut">
              <a:rPr lang="en-US" smtClean="0"/>
              <a:t>11/14/23</a:t>
            </a:fld>
            <a:endParaRPr lang="en-US"/>
          </a:p>
        </p:txBody>
      </p:sp>
      <p:sp>
        <p:nvSpPr>
          <p:cNvPr id="5" name="Footer Placeholder 4">
            <a:extLst>
              <a:ext uri="{FF2B5EF4-FFF2-40B4-BE49-F238E27FC236}">
                <a16:creationId xmlns:a16="http://schemas.microsoft.com/office/drawing/2014/main" id="{F9C1DECD-A1FC-E29B-F0A3-751637EB4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53F750-8E38-5033-93FE-E1B8DCC4F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04937-F2CA-4D99-A628-3D1929B58E2B}" type="slidenum">
              <a:rPr lang="en-US" smtClean="0"/>
              <a:t>‹#›</a:t>
            </a:fld>
            <a:endParaRPr lang="en-US"/>
          </a:p>
        </p:txBody>
      </p:sp>
    </p:spTree>
    <p:extLst>
      <p:ext uri="{BB962C8B-B14F-4D97-AF65-F5344CB8AC3E}">
        <p14:creationId xmlns:p14="http://schemas.microsoft.com/office/powerpoint/2010/main" val="248842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eriacademy.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10155713/"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89/aid.2019.0157" TargetMode="External"/><Relationship Id="rId2" Type="http://schemas.openxmlformats.org/officeDocument/2006/relationships/hyperlink" Target="https://doi.org/10.2147/HIV.S311613" TargetMode="External"/><Relationship Id="rId1" Type="http://schemas.openxmlformats.org/officeDocument/2006/relationships/slideLayout" Target="../slideLayouts/slideLayout2.xml"/><Relationship Id="rId4" Type="http://schemas.openxmlformats.org/officeDocument/2006/relationships/hyperlink" Target="https://doi.org/10.1093/gerona/glt168"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iencedirect.com/topics/medicine-and-dentistry/serum-albumi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58975"/>
            <a:ext cx="7772400" cy="1470025"/>
          </a:xfrm>
        </p:spPr>
        <p:txBody>
          <a:bodyPr>
            <a:normAutofit fontScale="90000"/>
          </a:bodyPr>
          <a:lstStyle/>
          <a:p>
            <a:br>
              <a:rPr lang="en-US" b="1" dirty="0"/>
            </a:br>
            <a:br>
              <a:rPr lang="en-US" b="1" dirty="0"/>
            </a:br>
            <a:r>
              <a:rPr lang="en-US" b="1" dirty="0"/>
              <a:t>Care of Aging Patients with HIV</a:t>
            </a:r>
            <a:br>
              <a:rPr lang="en-US" b="1" dirty="0"/>
            </a:br>
            <a:br>
              <a:rPr lang="en-US" b="1" dirty="0"/>
            </a:br>
            <a:r>
              <a:rPr lang="en-US" sz="4000" b="1" dirty="0"/>
              <a:t>MGH Age Positively Program</a:t>
            </a:r>
            <a:endParaRPr lang="en-US" sz="4000" dirty="0"/>
          </a:p>
        </p:txBody>
      </p:sp>
      <p:sp>
        <p:nvSpPr>
          <p:cNvPr id="3" name="Subtitle 2"/>
          <p:cNvSpPr>
            <a:spLocks noGrp="1"/>
          </p:cNvSpPr>
          <p:nvPr>
            <p:ph type="subTitle" idx="1"/>
          </p:nvPr>
        </p:nvSpPr>
        <p:spPr>
          <a:xfrm>
            <a:off x="2438400" y="3657600"/>
            <a:ext cx="7391400" cy="2438400"/>
          </a:xfrm>
        </p:spPr>
        <p:txBody>
          <a:bodyPr>
            <a:normAutofit fontScale="92500" lnSpcReduction="10000"/>
          </a:bodyPr>
          <a:lstStyle/>
          <a:p>
            <a:r>
              <a:rPr lang="en-US" dirty="0">
                <a:solidFill>
                  <a:schemeClr val="tx1"/>
                </a:solidFill>
              </a:rPr>
              <a:t>Virginia Triant MD MPH, Division of Infectious Disease</a:t>
            </a:r>
          </a:p>
          <a:p>
            <a:r>
              <a:rPr lang="en-US" dirty="0">
                <a:solidFill>
                  <a:schemeClr val="tx1"/>
                </a:solidFill>
              </a:rPr>
              <a:t>Matthew Russell </a:t>
            </a:r>
            <a:r>
              <a:rPr lang="en-US" dirty="0" err="1">
                <a:solidFill>
                  <a:schemeClr val="tx1"/>
                </a:solidFill>
              </a:rPr>
              <a:t>MD,MSc</a:t>
            </a:r>
            <a:r>
              <a:rPr lang="en-US" dirty="0">
                <a:solidFill>
                  <a:schemeClr val="tx1"/>
                </a:solidFill>
              </a:rPr>
              <a:t>, Section of Geriatric Medicine</a:t>
            </a:r>
          </a:p>
          <a:p>
            <a:endParaRPr lang="en-US" dirty="0">
              <a:solidFill>
                <a:schemeClr val="tx1"/>
              </a:solidFill>
            </a:endParaRPr>
          </a:p>
          <a:p>
            <a:endParaRPr lang="en-US" dirty="0">
              <a:solidFill>
                <a:schemeClr val="tx1"/>
              </a:solidFill>
            </a:endParaRPr>
          </a:p>
          <a:p>
            <a:r>
              <a:rPr lang="en-US" dirty="0">
                <a:solidFill>
                  <a:schemeClr val="tx1"/>
                </a:solidFill>
              </a:rPr>
              <a:t>Massachusetts General Hospital</a:t>
            </a:r>
          </a:p>
          <a:p>
            <a:r>
              <a:rPr lang="en-US" dirty="0">
                <a:solidFill>
                  <a:schemeClr val="tx1"/>
                </a:solidFill>
              </a:rPr>
              <a:t>November 14, 2023</a:t>
            </a:r>
          </a:p>
          <a:p>
            <a:endParaRPr lang="en-US" dirty="0">
              <a:solidFill>
                <a:schemeClr val="tx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2714"/>
          <a:stretch/>
        </p:blipFill>
        <p:spPr>
          <a:xfrm>
            <a:off x="1828800" y="304801"/>
            <a:ext cx="838200" cy="10764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680" r="81655"/>
          <a:stretch/>
        </p:blipFill>
        <p:spPr>
          <a:xfrm>
            <a:off x="9525001" y="304800"/>
            <a:ext cx="724457" cy="1041552"/>
          </a:xfrm>
          <a:prstGeom prst="rect">
            <a:avLst/>
          </a:prstGeom>
        </p:spPr>
      </p:pic>
      <p:cxnSp>
        <p:nvCxnSpPr>
          <p:cNvPr id="9" name="Straight Connector 8"/>
          <p:cNvCxnSpPr/>
          <p:nvPr/>
        </p:nvCxnSpPr>
        <p:spPr>
          <a:xfrm>
            <a:off x="1981200" y="1447800"/>
            <a:ext cx="8229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81200" y="6324600"/>
            <a:ext cx="8229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1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Comorbidities in Aging PWH by Age</a:t>
            </a:r>
          </a:p>
        </p:txBody>
      </p:sp>
      <p:sp>
        <p:nvSpPr>
          <p:cNvPr id="2" name="Content Placeholder 1">
            <a:extLst>
              <a:ext uri="{FF2B5EF4-FFF2-40B4-BE49-F238E27FC236}">
                <a16:creationId xmlns:a16="http://schemas.microsoft.com/office/drawing/2014/main" id="{EA75CCEC-51B0-9D13-2D5D-9CC7C572D019}"/>
              </a:ext>
            </a:extLst>
          </p:cNvPr>
          <p:cNvSpPr>
            <a:spLocks noGrp="1"/>
          </p:cNvSpPr>
          <p:nvPr>
            <p:ph idx="1"/>
          </p:nvPr>
        </p:nvSpPr>
        <p:spPr>
          <a:xfrm>
            <a:off x="838200" y="5194037"/>
            <a:ext cx="10515600" cy="1188098"/>
          </a:xfrm>
        </p:spPr>
        <p:txBody>
          <a:bodyPr>
            <a:normAutofit fontScale="77500" lnSpcReduction="20000"/>
          </a:bodyPr>
          <a:lstStyle/>
          <a:p>
            <a:pPr marL="285750" indent="-285750">
              <a:buFont typeface="Arial" panose="020B0604020202020204" pitchFamily="34" charset="0"/>
              <a:buChar char="•"/>
            </a:pPr>
            <a:r>
              <a:rPr lang="en-US" dirty="0"/>
              <a:t>Increased NCD rates are not explained by age alone</a:t>
            </a:r>
          </a:p>
          <a:p>
            <a:pPr marL="285750" indent="-285750">
              <a:buFont typeface="Arial" panose="020B0604020202020204" pitchFamily="34" charset="0"/>
              <a:buChar char="•"/>
            </a:pPr>
            <a:r>
              <a:rPr lang="en-US" dirty="0"/>
              <a:t>For a given age group, people with HIV have higher burden of NCDs</a:t>
            </a:r>
          </a:p>
          <a:p>
            <a:pPr marL="742950" lvl="1" indent="-285750">
              <a:buFont typeface="Arial" panose="020B0604020202020204" pitchFamily="34" charset="0"/>
              <a:buChar char="•"/>
            </a:pPr>
            <a:r>
              <a:rPr lang="en-US" dirty="0"/>
              <a:t>NCDs include HTN, MI, PAD, CVA, angina, DM2, COPD, CKD, non-AIDS cancer, fracture/osteoporosis</a:t>
            </a:r>
          </a:p>
          <a:p>
            <a:endParaRPr lang="en-US" dirty="0"/>
          </a:p>
        </p:txBody>
      </p:sp>
      <p:pic>
        <p:nvPicPr>
          <p:cNvPr id="288770" name="Picture 2"/>
          <p:cNvPicPr>
            <a:picLocks noChangeAspect="1" noChangeArrowheads="1"/>
          </p:cNvPicPr>
          <p:nvPr/>
        </p:nvPicPr>
        <p:blipFill rotWithShape="1">
          <a:blip r:embed="rId3" cstate="print"/>
          <a:srcRect l="9202" t="25658" r="58298" b="25658"/>
          <a:stretch/>
        </p:blipFill>
        <p:spPr bwMode="auto">
          <a:xfrm>
            <a:off x="3048000" y="1524001"/>
            <a:ext cx="5867400" cy="3515591"/>
          </a:xfrm>
          <a:prstGeom prst="rect">
            <a:avLst/>
          </a:prstGeom>
          <a:noFill/>
          <a:ln w="9525">
            <a:noFill/>
            <a:miter lim="800000"/>
            <a:headEnd/>
            <a:tailEnd/>
          </a:ln>
        </p:spPr>
      </p:pic>
      <p:sp>
        <p:nvSpPr>
          <p:cNvPr id="6" name="Text Box 6"/>
          <p:cNvSpPr txBox="1">
            <a:spLocks noChangeArrowheads="1"/>
          </p:cNvSpPr>
          <p:nvPr/>
        </p:nvSpPr>
        <p:spPr bwMode="auto">
          <a:xfrm>
            <a:off x="0" y="6549533"/>
            <a:ext cx="9067800" cy="307777"/>
          </a:xfrm>
          <a:prstGeom prst="rect">
            <a:avLst/>
          </a:prstGeom>
          <a:noFill/>
          <a:ln w="9525">
            <a:noFill/>
            <a:miter lim="800000"/>
            <a:headEnd/>
            <a:tailEnd/>
          </a:ln>
        </p:spPr>
        <p:txBody>
          <a:bodyPr>
            <a:spAutoFit/>
          </a:bodyPr>
          <a:lstStyle/>
          <a:p>
            <a:pPr eaLnBrk="0" hangingPunct="0"/>
            <a:r>
              <a:rPr lang="en-US" sz="1400" dirty="0"/>
              <a:t>Schouten CID 2014.  </a:t>
            </a:r>
          </a:p>
        </p:txBody>
      </p:sp>
    </p:spTree>
    <p:extLst>
      <p:ext uri="{BB962C8B-B14F-4D97-AF65-F5344CB8AC3E}">
        <p14:creationId xmlns:p14="http://schemas.microsoft.com/office/powerpoint/2010/main" val="2132611560"/>
      </p:ext>
    </p:extLst>
  </p:cSld>
  <p:clrMapOvr>
    <a:masterClrMapping/>
  </p:clrMapOvr>
  <mc:AlternateContent xmlns:mc="http://schemas.openxmlformats.org/markup-compatibility/2006" xmlns:p14="http://schemas.microsoft.com/office/powerpoint/2010/main">
    <mc:Choice Requires="p14">
      <p:transition spd="slow" p14:dur="2000" advTm="13382"/>
    </mc:Choice>
    <mc:Fallback xmlns="">
      <p:transition spd="slow" advTm="133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46E220-4600-B3DA-2434-47EAFC15C49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Impact of Aging in HIV</a:t>
            </a:r>
          </a:p>
        </p:txBody>
      </p:sp>
      <p:graphicFrame>
        <p:nvGraphicFramePr>
          <p:cNvPr id="5" name="Content Placeholder 2">
            <a:extLst>
              <a:ext uri="{FF2B5EF4-FFF2-40B4-BE49-F238E27FC236}">
                <a16:creationId xmlns:a16="http://schemas.microsoft.com/office/drawing/2014/main" id="{3F64F42C-4BBC-6530-2BB1-88EF7505A58E}"/>
              </a:ext>
            </a:extLst>
          </p:cNvPr>
          <p:cNvGraphicFramePr>
            <a:graphicFrameLocks noGrp="1"/>
          </p:cNvGraphicFramePr>
          <p:nvPr>
            <p:ph idx="1"/>
            <p:extLst>
              <p:ext uri="{D42A27DB-BD31-4B8C-83A1-F6EECF244321}">
                <p14:modId xmlns:p14="http://schemas.microsoft.com/office/powerpoint/2010/main" val="15024330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01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B728FF-3E81-43E9-91E2-3EC0BA22BA97}"/>
              </a:ext>
            </a:extLst>
          </p:cNvPr>
          <p:cNvSpPr>
            <a:spLocks noGrp="1"/>
          </p:cNvSpPr>
          <p:nvPr>
            <p:ph type="title"/>
          </p:nvPr>
        </p:nvSpPr>
        <p:spPr>
          <a:xfrm>
            <a:off x="1371597" y="348865"/>
            <a:ext cx="10044023" cy="877729"/>
          </a:xfrm>
        </p:spPr>
        <p:txBody>
          <a:bodyPr anchor="ctr">
            <a:normAutofit/>
          </a:bodyPr>
          <a:lstStyle/>
          <a:p>
            <a:pPr algn="ctr"/>
            <a:r>
              <a:rPr lang="en-US" sz="2800" dirty="0">
                <a:solidFill>
                  <a:srgbClr val="FFFFFF"/>
                </a:solidFill>
              </a:rPr>
              <a:t>Disparities in CVD Prevention and Management for People Living with HIV</a:t>
            </a:r>
          </a:p>
        </p:txBody>
      </p:sp>
      <p:graphicFrame>
        <p:nvGraphicFramePr>
          <p:cNvPr id="7" name="Content Placeholder 2">
            <a:extLst>
              <a:ext uri="{FF2B5EF4-FFF2-40B4-BE49-F238E27FC236}">
                <a16:creationId xmlns:a16="http://schemas.microsoft.com/office/drawing/2014/main" id="{BA8970C7-965C-DCE5-7023-5C4324F24C54}"/>
              </a:ext>
            </a:extLst>
          </p:cNvPr>
          <p:cNvGraphicFramePr>
            <a:graphicFrameLocks noGrp="1"/>
          </p:cNvGraphicFramePr>
          <p:nvPr>
            <p:ph idx="1"/>
            <p:extLst>
              <p:ext uri="{D42A27DB-BD31-4B8C-83A1-F6EECF244321}">
                <p14:modId xmlns:p14="http://schemas.microsoft.com/office/powerpoint/2010/main" val="31348846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9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1F4711-6279-E4E0-5553-9F2E1EFB47B2}"/>
              </a:ext>
            </a:extLst>
          </p:cNvPr>
          <p:cNvSpPr>
            <a:spLocks noGrp="1"/>
          </p:cNvSpPr>
          <p:nvPr>
            <p:ph type="title"/>
          </p:nvPr>
        </p:nvSpPr>
        <p:spPr>
          <a:xfrm>
            <a:off x="838200" y="365125"/>
            <a:ext cx="10515599" cy="1325563"/>
          </a:xfrm>
        </p:spPr>
        <p:txBody>
          <a:bodyPr>
            <a:normAutofit/>
          </a:bodyPr>
          <a:lstStyle/>
          <a:p>
            <a:r>
              <a:rPr lang="en-US" dirty="0"/>
              <a:t>Challenges Persist</a:t>
            </a:r>
          </a:p>
        </p:txBody>
      </p:sp>
      <p:pic>
        <p:nvPicPr>
          <p:cNvPr id="6" name="Picture 5">
            <a:extLst>
              <a:ext uri="{FF2B5EF4-FFF2-40B4-BE49-F238E27FC236}">
                <a16:creationId xmlns:a16="http://schemas.microsoft.com/office/drawing/2014/main" id="{878EB72B-4B52-9025-2242-F50BDFEA6F79}"/>
              </a:ext>
            </a:extLst>
          </p:cNvPr>
          <p:cNvPicPr>
            <a:picLocks noChangeAspect="1"/>
          </p:cNvPicPr>
          <p:nvPr/>
        </p:nvPicPr>
        <p:blipFill rotWithShape="1">
          <a:blip r:embed="rId3"/>
          <a:srcRect l="21402" r="11847"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C69CE53-67B7-A0EF-4430-FCDF1B763BB2}"/>
              </a:ext>
            </a:extLst>
          </p:cNvPr>
          <p:cNvGraphicFramePr>
            <a:graphicFrameLocks noGrp="1"/>
          </p:cNvGraphicFramePr>
          <p:nvPr>
            <p:ph idx="1"/>
            <p:extLst>
              <p:ext uri="{D42A27DB-BD31-4B8C-83A1-F6EECF244321}">
                <p14:modId xmlns:p14="http://schemas.microsoft.com/office/powerpoint/2010/main" val="79336095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029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Freeform: Shape 1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7" name="Freeform: Shape 1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a:extLst>
              <a:ext uri="{FF2B5EF4-FFF2-40B4-BE49-F238E27FC236}">
                <a16:creationId xmlns:a16="http://schemas.microsoft.com/office/drawing/2014/main" id="{DC9F23F7-420B-7307-E9A5-940201D00234}"/>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Aging and HIV</a:t>
            </a:r>
          </a:p>
        </p:txBody>
      </p:sp>
      <p:sp>
        <p:nvSpPr>
          <p:cNvPr id="5" name="Subtitle 4">
            <a:extLst>
              <a:ext uri="{FF2B5EF4-FFF2-40B4-BE49-F238E27FC236}">
                <a16:creationId xmlns:a16="http://schemas.microsoft.com/office/drawing/2014/main" id="{B34CA022-54FB-1AD2-7971-8D46F83F1BD3}"/>
              </a:ext>
            </a:extLst>
          </p:cNvPr>
          <p:cNvSpPr>
            <a:spLocks noGrp="1"/>
          </p:cNvSpPr>
          <p:nvPr>
            <p:ph type="subTitle" idx="1"/>
          </p:nvPr>
        </p:nvSpPr>
        <p:spPr>
          <a:xfrm>
            <a:off x="3502135" y="4001587"/>
            <a:ext cx="5188034" cy="682079"/>
          </a:xfrm>
        </p:spPr>
        <p:txBody>
          <a:bodyPr>
            <a:normAutofit/>
          </a:bodyPr>
          <a:lstStyle/>
          <a:p>
            <a:r>
              <a:rPr lang="en-US" dirty="0">
                <a:solidFill>
                  <a:schemeClr val="tx2"/>
                </a:solidFill>
              </a:rPr>
              <a:t>Matt </a:t>
            </a:r>
            <a:r>
              <a:rPr lang="en-US" dirty="0" err="1">
                <a:solidFill>
                  <a:schemeClr val="tx2"/>
                </a:solidFill>
              </a:rPr>
              <a:t>Russell,MD</a:t>
            </a:r>
            <a:endParaRPr lang="en-US" dirty="0">
              <a:solidFill>
                <a:schemeClr val="tx2"/>
              </a:solidFill>
            </a:endParaRPr>
          </a:p>
        </p:txBody>
      </p:sp>
      <p:grpSp>
        <p:nvGrpSpPr>
          <p:cNvPr id="25" name="Group 2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6" name="Freeform: Shape 2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2" name="Freeform: Shape 3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811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4AF2-4634-4919-EC38-0D0DEC8354CB}"/>
              </a:ext>
            </a:extLst>
          </p:cNvPr>
          <p:cNvSpPr>
            <a:spLocks noGrp="1"/>
          </p:cNvSpPr>
          <p:nvPr>
            <p:ph type="title"/>
          </p:nvPr>
        </p:nvSpPr>
        <p:spPr/>
        <p:txBody>
          <a:bodyPr>
            <a:normAutofit/>
          </a:bodyPr>
          <a:lstStyle/>
          <a:p>
            <a:r>
              <a:rPr lang="en-US" b="1" i="0" dirty="0">
                <a:solidFill>
                  <a:srgbClr val="333333"/>
                </a:solidFill>
                <a:effectLst/>
                <a:latin typeface="Cambria" panose="02040503050406030204" pitchFamily="18" charset="0"/>
              </a:rPr>
              <a:t>Frequencies of Geriatric Syndromes in HIV</a:t>
            </a:r>
            <a:endParaRPr lang="en-US" dirty="0"/>
          </a:p>
        </p:txBody>
      </p:sp>
      <p:pic>
        <p:nvPicPr>
          <p:cNvPr id="2050" name="Picture 2">
            <a:extLst>
              <a:ext uri="{FF2B5EF4-FFF2-40B4-BE49-F238E27FC236}">
                <a16:creationId xmlns:a16="http://schemas.microsoft.com/office/drawing/2014/main" id="{B5610F9D-23F5-CFD7-1D16-A9EC39DFA6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8857" y="1828801"/>
            <a:ext cx="5934286" cy="4172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9EF1AB-D0B5-DAA9-B9C2-12A554EC3019}"/>
              </a:ext>
            </a:extLst>
          </p:cNvPr>
          <p:cNvSpPr txBox="1"/>
          <p:nvPr/>
        </p:nvSpPr>
        <p:spPr>
          <a:xfrm>
            <a:off x="1524001" y="6557918"/>
            <a:ext cx="3174423" cy="300082"/>
          </a:xfrm>
          <a:prstGeom prst="rect">
            <a:avLst/>
          </a:prstGeom>
          <a:noFill/>
        </p:spPr>
        <p:txBody>
          <a:bodyPr wrap="square" rtlCol="0">
            <a:spAutoFit/>
          </a:bodyPr>
          <a:lstStyle/>
          <a:p>
            <a:r>
              <a:rPr lang="en-US" sz="1350" dirty="0"/>
              <a:t>Greene et al. JAIDS 2015</a:t>
            </a:r>
          </a:p>
        </p:txBody>
      </p:sp>
    </p:spTree>
    <p:extLst>
      <p:ext uri="{BB962C8B-B14F-4D97-AF65-F5344CB8AC3E}">
        <p14:creationId xmlns:p14="http://schemas.microsoft.com/office/powerpoint/2010/main" val="16556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B2876-2668-864B-4F07-2F592F40BEDF}"/>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Older Adults Living with HIV (OALWH)</a:t>
            </a:r>
          </a:p>
        </p:txBody>
      </p:sp>
      <p:sp>
        <p:nvSpPr>
          <p:cNvPr id="3" name="Content Placeholder 2">
            <a:extLst>
              <a:ext uri="{FF2B5EF4-FFF2-40B4-BE49-F238E27FC236}">
                <a16:creationId xmlns:a16="http://schemas.microsoft.com/office/drawing/2014/main" id="{7A889633-B6E4-39D7-4814-681C619059C8}"/>
              </a:ext>
            </a:extLst>
          </p:cNvPr>
          <p:cNvSpPr>
            <a:spLocks noGrp="1"/>
          </p:cNvSpPr>
          <p:nvPr>
            <p:ph idx="1"/>
          </p:nvPr>
        </p:nvSpPr>
        <p:spPr>
          <a:xfrm>
            <a:off x="4547698" y="1608667"/>
            <a:ext cx="3421958" cy="4501127"/>
          </a:xfrm>
        </p:spPr>
        <p:txBody>
          <a:bodyPr vert="horz" lIns="91440" tIns="45720" rIns="91440" bIns="45720" rtlCol="0">
            <a:normAutofit/>
          </a:bodyPr>
          <a:lstStyle/>
          <a:p>
            <a:r>
              <a:rPr lang="en-US" sz="2000" b="0" i="0">
                <a:effectLst/>
              </a:rPr>
              <a:t>Older people living with HIV (PLWH) are at higher risk than their uninfected counterparts </a:t>
            </a:r>
          </a:p>
          <a:p>
            <a:pPr lvl="1"/>
            <a:r>
              <a:rPr lang="en-US" sz="2000" b="0" i="0">
                <a:effectLst/>
              </a:rPr>
              <a:t>multimorbidity  </a:t>
            </a:r>
          </a:p>
          <a:p>
            <a:pPr lvl="1"/>
            <a:r>
              <a:rPr lang="en-US" sz="2000" b="0" i="0">
                <a:effectLst/>
              </a:rPr>
              <a:t>cognitive impairment </a:t>
            </a:r>
          </a:p>
          <a:p>
            <a:pPr lvl="1"/>
            <a:r>
              <a:rPr lang="en-US" sz="2000" b="0" i="0">
                <a:effectLst/>
              </a:rPr>
              <a:t>polypharmacy </a:t>
            </a:r>
          </a:p>
          <a:p>
            <a:pPr lvl="1"/>
            <a:r>
              <a:rPr lang="en-US" sz="2000" b="0" i="0">
                <a:effectLst/>
              </a:rPr>
              <a:t>depression </a:t>
            </a:r>
          </a:p>
          <a:p>
            <a:pPr lvl="1"/>
            <a:r>
              <a:rPr lang="en-US" sz="2000" b="0" i="0">
                <a:effectLst/>
              </a:rPr>
              <a:t>loneliness </a:t>
            </a:r>
          </a:p>
          <a:p>
            <a:pPr lvl="1"/>
            <a:r>
              <a:rPr lang="en-US" sz="2000" b="0" i="0">
                <a:effectLst/>
              </a:rPr>
              <a:t>frailty </a:t>
            </a:r>
          </a:p>
        </p:txBody>
      </p:sp>
      <p:sp>
        <p:nvSpPr>
          <p:cNvPr id="4" name="TextBox 3">
            <a:extLst>
              <a:ext uri="{FF2B5EF4-FFF2-40B4-BE49-F238E27FC236}">
                <a16:creationId xmlns:a16="http://schemas.microsoft.com/office/drawing/2014/main" id="{A9E238E1-A8C6-2197-C939-703A8EEFEBC6}"/>
              </a:ext>
            </a:extLst>
          </p:cNvPr>
          <p:cNvSpPr txBox="1"/>
          <p:nvPr/>
        </p:nvSpPr>
        <p:spPr>
          <a:xfrm>
            <a:off x="8289696" y="1608667"/>
            <a:ext cx="3421957" cy="450112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Siegler, et al. 2018</a:t>
            </a:r>
          </a:p>
        </p:txBody>
      </p:sp>
    </p:spTree>
    <p:extLst>
      <p:ext uri="{BB962C8B-B14F-4D97-AF65-F5344CB8AC3E}">
        <p14:creationId xmlns:p14="http://schemas.microsoft.com/office/powerpoint/2010/main" val="70396678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3" name="Group 308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084" name="Oval 308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Oval 308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1" name="Rectangle 309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94" name="Straight Connector 309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074" name="Picture 2" descr="Stigma, Biases and Shame: Tobacco Use and Wellbeing Masterclass -  #BHtheChange">
            <a:extLst>
              <a:ext uri="{FF2B5EF4-FFF2-40B4-BE49-F238E27FC236}">
                <a16:creationId xmlns:a16="http://schemas.microsoft.com/office/drawing/2014/main" id="{93684259-545D-6B59-85EC-9A6351574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40" r="-1" b="2661"/>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3099" name="Group 309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100" name="Straight Connector 309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105" name="Rectangle 310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7" name="Group 310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08" name="Straight Connector 310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1" name="Straight Connector 311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A3A40324-2B5E-5193-F2DF-0F2E711A4C9C}"/>
              </a:ext>
            </a:extLst>
          </p:cNvPr>
          <p:cNvSpPr>
            <a:spLocks noGrp="1"/>
          </p:cNvSpPr>
          <p:nvPr>
            <p:ph type="title"/>
          </p:nvPr>
        </p:nvSpPr>
        <p:spPr>
          <a:xfrm>
            <a:off x="630936" y="4018137"/>
            <a:ext cx="4569060" cy="2129586"/>
          </a:xfrm>
          <a:noFill/>
        </p:spPr>
        <p:txBody>
          <a:bodyPr vert="horz" lIns="91440" tIns="45720" rIns="91440" bIns="45720" rtlCol="0" anchor="t">
            <a:normAutofit/>
          </a:bodyPr>
          <a:lstStyle/>
          <a:p>
            <a:r>
              <a:rPr lang="en-US" sz="4800">
                <a:solidFill>
                  <a:schemeClr val="bg1"/>
                </a:solidFill>
              </a:rPr>
              <a:t>Stigma</a:t>
            </a:r>
          </a:p>
        </p:txBody>
      </p:sp>
      <p:sp>
        <p:nvSpPr>
          <p:cNvPr id="3" name="Content Placeholder 2">
            <a:extLst>
              <a:ext uri="{FF2B5EF4-FFF2-40B4-BE49-F238E27FC236}">
                <a16:creationId xmlns:a16="http://schemas.microsoft.com/office/drawing/2014/main" id="{7360587C-AAA6-B173-304A-4AC6DD160F35}"/>
              </a:ext>
            </a:extLst>
          </p:cNvPr>
          <p:cNvSpPr>
            <a:spLocks noGrp="1"/>
          </p:cNvSpPr>
          <p:nvPr>
            <p:ph type="body" idx="4294967295"/>
          </p:nvPr>
        </p:nvSpPr>
        <p:spPr>
          <a:xfrm>
            <a:off x="5486080" y="4018143"/>
            <a:ext cx="5674105" cy="2129599"/>
          </a:xfrm>
          <a:noFill/>
        </p:spPr>
        <p:txBody>
          <a:bodyPr vert="horz" lIns="91440" tIns="45720" rIns="91440" bIns="45720" rtlCol="0" anchor="t">
            <a:normAutofit/>
          </a:bodyPr>
          <a:lstStyle/>
          <a:p>
            <a:pPr lvl="1"/>
            <a:r>
              <a:rPr lang="en-US" sz="1800" b="0" i="0">
                <a:solidFill>
                  <a:schemeClr val="bg1"/>
                </a:solidFill>
                <a:effectLst/>
              </a:rPr>
              <a:t>HIV infection </a:t>
            </a:r>
          </a:p>
          <a:p>
            <a:pPr lvl="1"/>
            <a:r>
              <a:rPr lang="en-US" sz="1800" b="0" i="0">
                <a:solidFill>
                  <a:schemeClr val="bg1"/>
                </a:solidFill>
                <a:effectLst/>
              </a:rPr>
              <a:t>sexual orientation</a:t>
            </a:r>
          </a:p>
          <a:p>
            <a:pPr lvl="1"/>
            <a:r>
              <a:rPr lang="en-US" sz="1800" b="0" i="0">
                <a:solidFill>
                  <a:schemeClr val="bg1"/>
                </a:solidFill>
                <a:effectLst/>
              </a:rPr>
              <a:t>gender identity</a:t>
            </a:r>
          </a:p>
          <a:p>
            <a:pPr lvl="1"/>
            <a:r>
              <a:rPr lang="en-US" sz="1800" b="0" i="0">
                <a:solidFill>
                  <a:schemeClr val="bg1"/>
                </a:solidFill>
                <a:effectLst/>
              </a:rPr>
              <a:t>racism and </a:t>
            </a:r>
          </a:p>
          <a:p>
            <a:pPr lvl="1"/>
            <a:r>
              <a:rPr lang="en-US" sz="1800" b="0" i="0">
                <a:solidFill>
                  <a:schemeClr val="bg1"/>
                </a:solidFill>
                <a:effectLst/>
              </a:rPr>
              <a:t>injection drug use</a:t>
            </a:r>
          </a:p>
          <a:p>
            <a:pPr lvl="1"/>
            <a:r>
              <a:rPr lang="en-US" sz="1800" b="0" i="0">
                <a:solidFill>
                  <a:schemeClr val="bg1"/>
                </a:solidFill>
                <a:effectLst/>
              </a:rPr>
              <a:t>ageism </a:t>
            </a:r>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226126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4Ms of Age-Friendly Care - Age-Friendly Care Course">
            <a:extLst>
              <a:ext uri="{FF2B5EF4-FFF2-40B4-BE49-F238E27FC236}">
                <a16:creationId xmlns:a16="http://schemas.microsoft.com/office/drawing/2014/main" id="{724DFD61-8246-5E7C-264D-AE2BCC90A9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9536" y="457200"/>
            <a:ext cx="627292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8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60EA-C3BF-4A3F-AFAD-F24F51F17A71}"/>
              </a:ext>
            </a:extLst>
          </p:cNvPr>
          <p:cNvSpPr>
            <a:spLocks noGrp="1"/>
          </p:cNvSpPr>
          <p:nvPr>
            <p:ph type="title"/>
          </p:nvPr>
        </p:nvSpPr>
        <p:spPr/>
        <p:txBody>
          <a:bodyPr/>
          <a:lstStyle/>
          <a:p>
            <a:endParaRPr lang="en-US" dirty="0"/>
          </a:p>
        </p:txBody>
      </p:sp>
      <p:pic>
        <p:nvPicPr>
          <p:cNvPr id="1026" name="Picture 2" descr="When to See a Geriatrician?">
            <a:extLst>
              <a:ext uri="{FF2B5EF4-FFF2-40B4-BE49-F238E27FC236}">
                <a16:creationId xmlns:a16="http://schemas.microsoft.com/office/drawing/2014/main" id="{461C9676-CCAC-44B9-B290-6D5AEEA137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7288" y="70079"/>
            <a:ext cx="8650451" cy="64878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3CE75F-145D-414D-A39C-64A608E32770}"/>
              </a:ext>
            </a:extLst>
          </p:cNvPr>
          <p:cNvSpPr txBox="1"/>
          <p:nvPr/>
        </p:nvSpPr>
        <p:spPr>
          <a:xfrm>
            <a:off x="1524000" y="6557918"/>
            <a:ext cx="5715000" cy="300082"/>
          </a:xfrm>
          <a:prstGeom prst="rect">
            <a:avLst/>
          </a:prstGeom>
          <a:noFill/>
        </p:spPr>
        <p:txBody>
          <a:bodyPr wrap="square" rtlCol="0">
            <a:spAutoFit/>
          </a:bodyPr>
          <a:lstStyle/>
          <a:p>
            <a:r>
              <a:rPr lang="en-US" sz="1350" dirty="0">
                <a:hlinkClick r:id="rId4"/>
              </a:rPr>
              <a:t>https://www.geriacademy.com</a:t>
            </a:r>
            <a:r>
              <a:rPr lang="en-US" sz="1350" dirty="0"/>
              <a:t>: Molnar et al. Can Fam Physician 2019</a:t>
            </a:r>
          </a:p>
        </p:txBody>
      </p:sp>
    </p:spTree>
    <p:extLst>
      <p:ext uri="{BB962C8B-B14F-4D97-AF65-F5344CB8AC3E}">
        <p14:creationId xmlns:p14="http://schemas.microsoft.com/office/powerpoint/2010/main" val="12429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9EFFAFEB-7AF3-3CDA-50FD-BF9C74EA8A43}"/>
              </a:ext>
            </a:extLst>
          </p:cNvPr>
          <p:cNvSpPr>
            <a:spLocks noGrp="1"/>
          </p:cNvSpPr>
          <p:nvPr>
            <p:ph type="title"/>
          </p:nvPr>
        </p:nvSpPr>
        <p:spPr>
          <a:xfrm>
            <a:off x="550863" y="365125"/>
            <a:ext cx="11090274" cy="1325563"/>
          </a:xfrm>
        </p:spPr>
        <p:txBody>
          <a:bodyPr>
            <a:normAutofit/>
          </a:bodyPr>
          <a:lstStyle/>
          <a:p>
            <a:r>
              <a:rPr lang="en-US" sz="4000"/>
              <a:t>Objectives</a:t>
            </a:r>
          </a:p>
        </p:txBody>
      </p:sp>
      <p:graphicFrame>
        <p:nvGraphicFramePr>
          <p:cNvPr id="7" name="Content Placeholder 4">
            <a:extLst>
              <a:ext uri="{FF2B5EF4-FFF2-40B4-BE49-F238E27FC236}">
                <a16:creationId xmlns:a16="http://schemas.microsoft.com/office/drawing/2014/main" id="{80607560-FAA1-3B33-BA3D-E14E831925E1}"/>
              </a:ext>
            </a:extLst>
          </p:cNvPr>
          <p:cNvGraphicFramePr>
            <a:graphicFrameLocks noGrp="1"/>
          </p:cNvGraphicFramePr>
          <p:nvPr>
            <p:ph idx="1"/>
            <p:extLst>
              <p:ext uri="{D42A27DB-BD31-4B8C-83A1-F6EECF244321}">
                <p14:modId xmlns:p14="http://schemas.microsoft.com/office/powerpoint/2010/main" val="3657634445"/>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02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3459DD-5B04-47D9-3953-B3E7C20F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1009650"/>
            <a:ext cx="6350000"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F6F881-40D4-9AD8-30A2-C86D9BE64052}"/>
              </a:ext>
            </a:extLst>
          </p:cNvPr>
          <p:cNvSpPr txBox="1"/>
          <p:nvPr/>
        </p:nvSpPr>
        <p:spPr>
          <a:xfrm>
            <a:off x="600075" y="6343650"/>
            <a:ext cx="4429125" cy="646331"/>
          </a:xfrm>
          <a:prstGeom prst="rect">
            <a:avLst/>
          </a:prstGeom>
          <a:noFill/>
        </p:spPr>
        <p:txBody>
          <a:bodyPr wrap="square" rtlCol="0">
            <a:spAutoFit/>
          </a:bodyPr>
          <a:lstStyle/>
          <a:p>
            <a:pPr algn="l"/>
            <a:r>
              <a:rPr lang="en-US" b="0" i="0" u="sng" dirty="0">
                <a:solidFill>
                  <a:srgbClr val="376FAA"/>
                </a:solidFill>
                <a:effectLst/>
                <a:latin typeface="Helvetica Neue" panose="02000503000000020004" pitchFamily="2" charset="0"/>
                <a:hlinkClick r:id="rId3"/>
              </a:rPr>
              <a:t>HIV AIDS (Auckl). 2023; 15: 191–208.</a:t>
            </a:r>
            <a:endParaRPr lang="en-US" b="0" i="0" dirty="0">
              <a:solidFill>
                <a:srgbClr val="212121"/>
              </a:solidFill>
              <a:effectLst/>
              <a:latin typeface="Helvetica Neue" panose="02000503000000020004" pitchFamily="2" charset="0"/>
            </a:endParaRPr>
          </a:p>
          <a:p>
            <a:pPr algn="l"/>
            <a:r>
              <a:rPr lang="en-US" b="0" i="0" dirty="0">
                <a:solidFill>
                  <a:srgbClr val="212121"/>
                </a:solidFill>
                <a:effectLst/>
                <a:latin typeface="Helvetica Neue" panose="02000503000000020004" pitchFamily="2" charset="0"/>
              </a:rPr>
              <a:t>Published online 2023 Apr 29.  Frey et al. </a:t>
            </a:r>
          </a:p>
        </p:txBody>
      </p:sp>
    </p:spTree>
    <p:extLst>
      <p:ext uri="{BB962C8B-B14F-4D97-AF65-F5344CB8AC3E}">
        <p14:creationId xmlns:p14="http://schemas.microsoft.com/office/powerpoint/2010/main" val="365725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666055-A537-46FC-FA1E-58C5750E1256}"/>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MGH Age Positively Program</a:t>
            </a:r>
          </a:p>
        </p:txBody>
      </p:sp>
      <p:sp>
        <p:nvSpPr>
          <p:cNvPr id="3" name="Subtitle 2">
            <a:extLst>
              <a:ext uri="{FF2B5EF4-FFF2-40B4-BE49-F238E27FC236}">
                <a16:creationId xmlns:a16="http://schemas.microsoft.com/office/drawing/2014/main" id="{F48C55D7-167B-156B-0825-5AA53CA6E74B}"/>
              </a:ext>
            </a:extLst>
          </p:cNvPr>
          <p:cNvSpPr>
            <a:spLocks noGrp="1"/>
          </p:cNvSpPr>
          <p:nvPr>
            <p:ph type="subTitle" idx="1"/>
          </p:nvPr>
        </p:nvSpPr>
        <p:spPr>
          <a:xfrm>
            <a:off x="1350682" y="4870824"/>
            <a:ext cx="10005951" cy="1458258"/>
          </a:xfrm>
        </p:spPr>
        <p:txBody>
          <a:bodyPr anchor="ctr">
            <a:normAutofit/>
          </a:bodyPr>
          <a:lstStyle/>
          <a:p>
            <a:pPr algn="l"/>
            <a:r>
              <a:rPr lang="en-US" dirty="0"/>
              <a:t>Clinical and Educational Collaboration </a:t>
            </a:r>
          </a:p>
          <a:p>
            <a:pPr algn="l"/>
            <a:r>
              <a:rPr lang="en-US" dirty="0"/>
              <a:t>Infectious Disease and Geriatric Medicine</a:t>
            </a:r>
          </a:p>
        </p:txBody>
      </p:sp>
    </p:spTree>
    <p:extLst>
      <p:ext uri="{BB962C8B-B14F-4D97-AF65-F5344CB8AC3E}">
        <p14:creationId xmlns:p14="http://schemas.microsoft.com/office/powerpoint/2010/main" val="29832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C4DA-83E5-63D4-0D6A-4A34E5C020AA}"/>
              </a:ext>
            </a:extLst>
          </p:cNvPr>
          <p:cNvSpPr>
            <a:spLocks noGrp="1"/>
          </p:cNvSpPr>
          <p:nvPr>
            <p:ph type="title"/>
          </p:nvPr>
        </p:nvSpPr>
        <p:spPr/>
        <p:txBody>
          <a:bodyPr>
            <a:normAutofit/>
          </a:bodyPr>
          <a:lstStyle/>
          <a:p>
            <a:pPr>
              <a:spcBef>
                <a:spcPts val="0"/>
              </a:spcBef>
            </a:pPr>
            <a:r>
              <a:rPr lang="en-US" sz="2400" dirty="0">
                <a:ea typeface="Calibri" panose="020F0502020204030204" pitchFamily="34" charset="0"/>
                <a:cs typeface="Times New Roman" panose="02020603050405020304" pitchFamily="18" charset="0"/>
              </a:rPr>
              <a:t>MGH Geriatric Medicine Infectious Disease Collaboration:</a:t>
            </a:r>
            <a:br>
              <a:rPr lang="en-US" sz="2400" dirty="0">
                <a:ea typeface="Calibri" panose="020F0502020204030204" pitchFamily="34" charset="0"/>
                <a:cs typeface="Times New Roman" panose="02020603050405020304" pitchFamily="18" charset="0"/>
              </a:rPr>
            </a:br>
            <a:r>
              <a:rPr lang="en-US" sz="2400" dirty="0">
                <a:ea typeface="Calibri" panose="020F0502020204030204" pitchFamily="34" charset="0"/>
                <a:cs typeface="Times New Roman" panose="02020603050405020304" pitchFamily="18" charset="0"/>
              </a:rPr>
              <a:t>Age Positively Program</a:t>
            </a:r>
            <a:endParaRPr lang="en-US" sz="2400" dirty="0"/>
          </a:p>
        </p:txBody>
      </p:sp>
      <p:sp>
        <p:nvSpPr>
          <p:cNvPr id="3" name="Content Placeholder 2">
            <a:extLst>
              <a:ext uri="{FF2B5EF4-FFF2-40B4-BE49-F238E27FC236}">
                <a16:creationId xmlns:a16="http://schemas.microsoft.com/office/drawing/2014/main" id="{81567FB3-FFF6-48D3-D78E-33B096AF7E9E}"/>
              </a:ext>
            </a:extLst>
          </p:cNvPr>
          <p:cNvSpPr>
            <a:spLocks noGrp="1"/>
          </p:cNvSpPr>
          <p:nvPr>
            <p:ph idx="1"/>
          </p:nvPr>
        </p:nvSpPr>
        <p:spPr>
          <a:xfrm>
            <a:off x="1981200" y="1600202"/>
            <a:ext cx="8229600" cy="685799"/>
          </a:xfrm>
        </p:spPr>
        <p:txBody>
          <a:bodyPr>
            <a:normAutofit/>
          </a:bodyPr>
          <a:lstStyle/>
          <a:p>
            <a:pPr marL="0" indent="0" algn="ctr">
              <a:buNone/>
            </a:pPr>
            <a:r>
              <a:rPr lang="en-US" b="1" dirty="0"/>
              <a:t>Program Mission Statement</a:t>
            </a:r>
          </a:p>
        </p:txBody>
      </p:sp>
      <p:sp>
        <p:nvSpPr>
          <p:cNvPr id="4" name="Content Placeholder 2">
            <a:extLst>
              <a:ext uri="{FF2B5EF4-FFF2-40B4-BE49-F238E27FC236}">
                <a16:creationId xmlns:a16="http://schemas.microsoft.com/office/drawing/2014/main" id="{BDA1B5FB-453E-9448-5406-D342263D353C}"/>
              </a:ext>
            </a:extLst>
          </p:cNvPr>
          <p:cNvSpPr txBox="1">
            <a:spLocks/>
          </p:cNvSpPr>
          <p:nvPr/>
        </p:nvSpPr>
        <p:spPr>
          <a:xfrm>
            <a:off x="2057400" y="2438402"/>
            <a:ext cx="8229600" cy="3962399"/>
          </a:xfrm>
          <a:prstGeom prst="rect">
            <a:avLst/>
          </a:prstGeom>
          <a:ln w="31750">
            <a:solidFill>
              <a:schemeClr val="accent6"/>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MGH Geriatric Medicine is committed to providing patient-centered clinical care co-management for PWH over the age of 50 with a focus on maximizing physical and cognitive function, reducing unnecessary medications, coordinating complex care, and ensuring that care is provided according to what matters most to the patient. It is our stance that all stakeholders need to feel heard, seen, and respected.</a:t>
            </a:r>
          </a:p>
        </p:txBody>
      </p:sp>
    </p:spTree>
    <p:extLst>
      <p:ext uri="{BB962C8B-B14F-4D97-AF65-F5344CB8AC3E}">
        <p14:creationId xmlns:p14="http://schemas.microsoft.com/office/powerpoint/2010/main" val="16401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0BA09-C89F-FAF0-A189-3475DD78636F}"/>
              </a:ext>
            </a:extLst>
          </p:cNvPr>
          <p:cNvSpPr>
            <a:spLocks noGrp="1"/>
          </p:cNvSpPr>
          <p:nvPr>
            <p:ph type="title"/>
          </p:nvPr>
        </p:nvSpPr>
        <p:spPr>
          <a:xfrm>
            <a:off x="6513788" y="365125"/>
            <a:ext cx="4840010" cy="1807305"/>
          </a:xfrm>
        </p:spPr>
        <p:txBody>
          <a:bodyPr>
            <a:normAutofit/>
          </a:bodyPr>
          <a:lstStyle/>
          <a:p>
            <a:r>
              <a:rPr lang="en-US" sz="4100"/>
              <a:t>Age Positively Clinical Collaboration </a:t>
            </a:r>
          </a:p>
        </p:txBody>
      </p:sp>
      <p:pic>
        <p:nvPicPr>
          <p:cNvPr id="5" name="Picture 4" descr="Desk with stethoscope and computer keyboard">
            <a:extLst>
              <a:ext uri="{FF2B5EF4-FFF2-40B4-BE49-F238E27FC236}">
                <a16:creationId xmlns:a16="http://schemas.microsoft.com/office/drawing/2014/main" id="{329E665A-D3C3-C8D8-2B62-D9BA11B284C8}"/>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C5A51DB-A1B2-13D3-0C78-5158D3B283AD}"/>
              </a:ext>
            </a:extLst>
          </p:cNvPr>
          <p:cNvSpPr>
            <a:spLocks noGrp="1"/>
          </p:cNvSpPr>
          <p:nvPr>
            <p:ph idx="1"/>
          </p:nvPr>
        </p:nvSpPr>
        <p:spPr>
          <a:xfrm>
            <a:off x="6513788" y="2333297"/>
            <a:ext cx="4840010" cy="3843666"/>
          </a:xfrm>
        </p:spPr>
        <p:txBody>
          <a:bodyPr>
            <a:normAutofit/>
          </a:bodyPr>
          <a:lstStyle/>
          <a:p>
            <a:r>
              <a:rPr lang="en-US" sz="2000" dirty="0"/>
              <a:t>Consultative and co-management</a:t>
            </a:r>
          </a:p>
          <a:p>
            <a:pPr lvl="1"/>
            <a:r>
              <a:rPr lang="en-US" sz="2000" dirty="0"/>
              <a:t>Capacity dependent</a:t>
            </a:r>
          </a:p>
          <a:p>
            <a:r>
              <a:rPr lang="en-US" sz="2000" dirty="0"/>
              <a:t>Patients seen in Geriatric Medicine clinic</a:t>
            </a:r>
          </a:p>
          <a:p>
            <a:pPr lvl="1"/>
            <a:r>
              <a:rPr lang="en-US" sz="2000" dirty="0"/>
              <a:t>Comprehensive Geriatric Assessment (90 minutes)</a:t>
            </a:r>
          </a:p>
          <a:p>
            <a:r>
              <a:rPr lang="en-US" sz="2000" dirty="0"/>
              <a:t>Q6 month follow up with Geriatrics</a:t>
            </a:r>
          </a:p>
          <a:p>
            <a:pPr lvl="1"/>
            <a:r>
              <a:rPr lang="en-US" sz="2000" dirty="0"/>
              <a:t>Goal is Q3 month staggering between HIV and Geriatrics providers</a:t>
            </a:r>
          </a:p>
        </p:txBody>
      </p:sp>
    </p:spTree>
    <p:extLst>
      <p:ext uri="{BB962C8B-B14F-4D97-AF65-F5344CB8AC3E}">
        <p14:creationId xmlns:p14="http://schemas.microsoft.com/office/powerpoint/2010/main" val="281699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90BB6-E804-4D81-B017-90231F03F6B6}"/>
              </a:ext>
            </a:extLst>
          </p:cNvPr>
          <p:cNvSpPr>
            <a:spLocks noGrp="1"/>
          </p:cNvSpPr>
          <p:nvPr>
            <p:ph type="ctrTitle"/>
          </p:nvPr>
        </p:nvSpPr>
        <p:spPr>
          <a:xfrm>
            <a:off x="2094947" y="1439578"/>
            <a:ext cx="3961889" cy="3378465"/>
          </a:xfrm>
        </p:spPr>
        <p:txBody>
          <a:bodyPr anchor="ctr">
            <a:normAutofit/>
          </a:bodyPr>
          <a:lstStyle/>
          <a:p>
            <a:r>
              <a:rPr lang="en-US" sz="4650"/>
              <a:t>The Comprehensive Geriatric Assessment</a:t>
            </a:r>
          </a:p>
        </p:txBody>
      </p:sp>
      <p:pic>
        <p:nvPicPr>
          <p:cNvPr id="2052" name="Picture 4" descr="1,250 Geriatric cartoon Images, Stock Photos &amp; Vectors | Shutterstock">
            <a:extLst>
              <a:ext uri="{FF2B5EF4-FFF2-40B4-BE49-F238E27FC236}">
                <a16:creationId xmlns:a16="http://schemas.microsoft.com/office/drawing/2014/main" id="{D50FB679-C212-4EB2-B58F-F87923323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06" b="2"/>
          <a:stretch/>
        </p:blipFill>
        <p:spPr bwMode="auto">
          <a:xfrm>
            <a:off x="6706112" y="857258"/>
            <a:ext cx="3961889" cy="5143493"/>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8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BE5E-4EA8-6511-8276-4C9D5E8E33B9}"/>
              </a:ext>
            </a:extLst>
          </p:cNvPr>
          <p:cNvSpPr>
            <a:spLocks noGrp="1"/>
          </p:cNvSpPr>
          <p:nvPr>
            <p:ph type="title"/>
          </p:nvPr>
        </p:nvSpPr>
        <p:spPr/>
        <p:txBody>
          <a:bodyPr/>
          <a:lstStyle/>
          <a:p>
            <a:r>
              <a:rPr lang="en-US" dirty="0"/>
              <a:t>Domains of the CGA</a:t>
            </a:r>
          </a:p>
        </p:txBody>
      </p:sp>
      <p:pic>
        <p:nvPicPr>
          <p:cNvPr id="1026" name="Picture 2" descr="Domains evaluated in Comprehensive Geriatric Assessment (CGA). | Download  Scientific Diagram">
            <a:extLst>
              <a:ext uri="{FF2B5EF4-FFF2-40B4-BE49-F238E27FC236}">
                <a16:creationId xmlns:a16="http://schemas.microsoft.com/office/drawing/2014/main" id="{F0BB7360-F2D2-0C4F-C277-2682DD29C8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9200" y="1417638"/>
            <a:ext cx="4673600"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1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802B4-64E3-4050-9DF9-8FB61964441E}"/>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CGA Outcomes</a:t>
            </a:r>
          </a:p>
        </p:txBody>
      </p:sp>
      <p:graphicFrame>
        <p:nvGraphicFramePr>
          <p:cNvPr id="5" name="Content Placeholder 2">
            <a:extLst>
              <a:ext uri="{FF2B5EF4-FFF2-40B4-BE49-F238E27FC236}">
                <a16:creationId xmlns:a16="http://schemas.microsoft.com/office/drawing/2014/main" id="{54FAADD0-5109-528F-A0DC-B801E599547F}"/>
              </a:ext>
            </a:extLst>
          </p:cNvPr>
          <p:cNvGraphicFramePr>
            <a:graphicFrameLocks noGrp="1"/>
          </p:cNvGraphicFramePr>
          <p:nvPr>
            <p:ph idx="1"/>
            <p:extLst>
              <p:ext uri="{D42A27DB-BD31-4B8C-83A1-F6EECF244321}">
                <p14:modId xmlns:p14="http://schemas.microsoft.com/office/powerpoint/2010/main" val="257477115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18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8659C24-6E2C-0369-DBC8-172191EF5BE1}"/>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Frailty</a:t>
            </a:r>
          </a:p>
        </p:txBody>
      </p:sp>
      <p:sp>
        <p:nvSpPr>
          <p:cNvPr id="3" name="Subtitle 2">
            <a:extLst>
              <a:ext uri="{FF2B5EF4-FFF2-40B4-BE49-F238E27FC236}">
                <a16:creationId xmlns:a16="http://schemas.microsoft.com/office/drawing/2014/main" id="{223CCA51-746E-38CD-61DC-250888A8B2AF}"/>
              </a:ext>
            </a:extLst>
          </p:cNvPr>
          <p:cNvSpPr>
            <a:spLocks noGrp="1"/>
          </p:cNvSpPr>
          <p:nvPr>
            <p:ph type="subTitle" idx="1"/>
          </p:nvPr>
        </p:nvSpPr>
        <p:spPr>
          <a:xfrm>
            <a:off x="3215729" y="4165152"/>
            <a:ext cx="5760846" cy="682079"/>
          </a:xfrm>
        </p:spPr>
        <p:txBody>
          <a:bodyPr>
            <a:normAutofit/>
          </a:bodyPr>
          <a:lstStyle/>
          <a:p>
            <a:endParaRPr lang="en-US">
              <a:solidFill>
                <a:schemeClr val="tx2"/>
              </a:solidFill>
            </a:endParaRPr>
          </a:p>
        </p:txBody>
      </p:sp>
    </p:spTree>
    <p:extLst>
      <p:ext uri="{BB962C8B-B14F-4D97-AF65-F5344CB8AC3E}">
        <p14:creationId xmlns:p14="http://schemas.microsoft.com/office/powerpoint/2010/main" val="390427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5. ">
            <a:extLst>
              <a:ext uri="{FF2B5EF4-FFF2-40B4-BE49-F238E27FC236}">
                <a16:creationId xmlns:a16="http://schemas.microsoft.com/office/drawing/2014/main" id="{6CAF63B3-9185-5CA8-42C7-D0AB86CA9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121396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24B9FC-911B-1E8F-5E6B-F1B5342D27EC}"/>
              </a:ext>
            </a:extLst>
          </p:cNvPr>
          <p:cNvSpPr txBox="1"/>
          <p:nvPr/>
        </p:nvSpPr>
        <p:spPr>
          <a:xfrm>
            <a:off x="7358063" y="285750"/>
            <a:ext cx="3529012" cy="646331"/>
          </a:xfrm>
          <a:prstGeom prst="rect">
            <a:avLst/>
          </a:prstGeom>
          <a:noFill/>
        </p:spPr>
        <p:txBody>
          <a:bodyPr wrap="square" rtlCol="0">
            <a:spAutoFit/>
          </a:bodyPr>
          <a:lstStyle/>
          <a:p>
            <a:r>
              <a:rPr lang="en-US" b="0" i="0" dirty="0">
                <a:solidFill>
                  <a:srgbClr val="292B2C"/>
                </a:solidFill>
                <a:effectLst/>
                <a:latin typeface="Roboto" panose="02000000000000000000" pitchFamily="2" charset="0"/>
              </a:rPr>
              <a:t>Giovanni Guaraldi and Jovana Milic,2019</a:t>
            </a:r>
            <a:endParaRPr lang="en-US" dirty="0"/>
          </a:p>
        </p:txBody>
      </p:sp>
    </p:spTree>
    <p:extLst>
      <p:ext uri="{BB962C8B-B14F-4D97-AF65-F5344CB8AC3E}">
        <p14:creationId xmlns:p14="http://schemas.microsoft.com/office/powerpoint/2010/main" val="274312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245CDC0-72CE-C899-C29F-0BC970FDE082}"/>
              </a:ext>
            </a:extLst>
          </p:cNvPr>
          <p:cNvSpPr>
            <a:spLocks noGrp="1"/>
          </p:cNvSpPr>
          <p:nvPr>
            <p:ph type="ctrTitle"/>
          </p:nvPr>
        </p:nvSpPr>
        <p:spPr>
          <a:xfrm>
            <a:off x="6194716" y="739978"/>
            <a:ext cx="5334930" cy="3004145"/>
          </a:xfrm>
        </p:spPr>
        <p:txBody>
          <a:bodyPr>
            <a:normAutofit/>
          </a:bodyPr>
          <a:lstStyle/>
          <a:p>
            <a:r>
              <a:rPr lang="en-US" dirty="0"/>
              <a:t>Polypharmacy</a:t>
            </a:r>
          </a:p>
        </p:txBody>
      </p:sp>
      <p:sp>
        <p:nvSpPr>
          <p:cNvPr id="5" name="Subtitle 4">
            <a:extLst>
              <a:ext uri="{FF2B5EF4-FFF2-40B4-BE49-F238E27FC236}">
                <a16:creationId xmlns:a16="http://schemas.microsoft.com/office/drawing/2014/main" id="{C09A4DAE-248E-C96D-0341-1736DFEB1C97}"/>
              </a:ext>
            </a:extLst>
          </p:cNvPr>
          <p:cNvSpPr>
            <a:spLocks noGrp="1"/>
          </p:cNvSpPr>
          <p:nvPr>
            <p:ph type="subTitle" idx="1"/>
          </p:nvPr>
        </p:nvSpPr>
        <p:spPr>
          <a:xfrm>
            <a:off x="6194715" y="3836197"/>
            <a:ext cx="5334931" cy="2189214"/>
          </a:xfrm>
        </p:spPr>
        <p:txBody>
          <a:bodyPr>
            <a:normAutofit/>
          </a:bodyPr>
          <a:lstStyle/>
          <a:p>
            <a:endParaRPr lang="en-US" dirty="0"/>
          </a:p>
        </p:txBody>
      </p:sp>
      <p:sp>
        <p:nvSpPr>
          <p:cNvPr id="4105" name="Freeform: Shape 410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098" name="Picture 2" descr="Heap Of Pills And Capsules Isolated On A White Background Vector  Illustration Of Medical Drugs In Cartoon Flat Style Stock Illustration -  Download Image Now - iStock">
            <a:extLst>
              <a:ext uri="{FF2B5EF4-FFF2-40B4-BE49-F238E27FC236}">
                <a16:creationId xmlns:a16="http://schemas.microsoft.com/office/drawing/2014/main" id="{ED0127C8-0B87-2B65-8D0E-39D4179A78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7" r="19813"/>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4115" name="Freeform: Shape 411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04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C09F6-5B97-F697-A3F0-E8407D2C59AE}"/>
              </a:ext>
            </a:extLst>
          </p:cNvPr>
          <p:cNvSpPr>
            <a:spLocks noGrp="1"/>
          </p:cNvSpPr>
          <p:nvPr>
            <p:ph type="title"/>
          </p:nvPr>
        </p:nvSpPr>
        <p:spPr>
          <a:xfrm>
            <a:off x="686834" y="1153572"/>
            <a:ext cx="3200400" cy="4461163"/>
          </a:xfrm>
        </p:spPr>
        <p:txBody>
          <a:bodyPr>
            <a:normAutofit/>
          </a:bodyPr>
          <a:lstStyle/>
          <a:p>
            <a:r>
              <a:rPr lang="en-US">
                <a:solidFill>
                  <a:srgbClr val="FFFFFF"/>
                </a:solidFill>
              </a:rPr>
              <a:t>Clinical Case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914BD8-AC42-8E32-DC23-3D219241A0C2}"/>
              </a:ext>
            </a:extLst>
          </p:cNvPr>
          <p:cNvSpPr>
            <a:spLocks noGrp="1"/>
          </p:cNvSpPr>
          <p:nvPr>
            <p:ph idx="1"/>
          </p:nvPr>
        </p:nvSpPr>
        <p:spPr>
          <a:xfrm>
            <a:off x="4447308" y="591344"/>
            <a:ext cx="6906491" cy="5585619"/>
          </a:xfrm>
        </p:spPr>
        <p:txBody>
          <a:bodyPr anchor="ctr">
            <a:normAutofit/>
          </a:bodyPr>
          <a:lstStyle/>
          <a:p>
            <a:r>
              <a:rPr lang="en-US"/>
              <a:t>53 yo right-handed  frail (FI=0.32) male with a past medical history of HFpEF (66% in 2/22), Afib on warfarin, prior neurosyphilis c/b CVA with residual right sided weakness and dysarthria, HIV on HAART, BPH, nocturnal enuresis, chronic iron deficiency anemia, h/o methamphetamine use, chronic HCV with cirrhosis, OSA(on CPAP),and recurrent RLE cellulitis. His recent course has been complicated by recurrent falls, the most recent of which resulted in a left patellar fracture treated non-operatively with knee brace</a:t>
            </a:r>
          </a:p>
          <a:p>
            <a:endParaRPr lang="en-US"/>
          </a:p>
        </p:txBody>
      </p:sp>
    </p:spTree>
    <p:extLst>
      <p:ext uri="{BB962C8B-B14F-4D97-AF65-F5344CB8AC3E}">
        <p14:creationId xmlns:p14="http://schemas.microsoft.com/office/powerpoint/2010/main" val="2050260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B9DEC2-83F1-0744-8662-C41C06F14F9D}"/>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a:solidFill>
                  <a:srgbClr val="FFFFFF"/>
                </a:solidFill>
                <a:latin typeface="+mj-lt"/>
                <a:ea typeface="+mj-ea"/>
                <a:cs typeface="+mj-cs"/>
              </a:rPr>
              <a:t>Polypharmacy</a:t>
            </a:r>
          </a:p>
        </p:txBody>
      </p:sp>
      <p:cxnSp>
        <p:nvCxnSpPr>
          <p:cNvPr id="13" name="Straight Connector 1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503700E-BF29-3745-8E84-02F5BBE398E7}"/>
              </a:ext>
            </a:extLst>
          </p:cNvPr>
          <p:cNvSpPr>
            <a:spLocks noGrp="1"/>
          </p:cNvSpPr>
          <p:nvPr>
            <p:ph idx="1"/>
          </p:nvPr>
        </p:nvSpPr>
        <p:spPr>
          <a:xfrm>
            <a:off x="838200" y="2266345"/>
            <a:ext cx="5097780" cy="3910617"/>
          </a:xfrm>
        </p:spPr>
        <p:txBody>
          <a:bodyPr vert="horz" lIns="91440" tIns="45720" rIns="91440" bIns="45720" rtlCol="0">
            <a:normAutofit/>
          </a:bodyPr>
          <a:lstStyle/>
          <a:p>
            <a:r>
              <a:rPr lang="en-US" sz="2000">
                <a:solidFill>
                  <a:srgbClr val="FFFFFF"/>
                </a:solidFill>
              </a:rPr>
              <a:t>Polypharmacy, often defined as the use of five or more medications, is prevalent in adults ages 65 years and older, with 40% taking 5 to 9 medications and 18% taking 10 or more.</a:t>
            </a:r>
          </a:p>
          <a:p>
            <a:r>
              <a:rPr lang="en-US" sz="2000">
                <a:solidFill>
                  <a:srgbClr val="FFFFFF"/>
                </a:solidFill>
              </a:rPr>
              <a:t>Polypharmacy in PLWH aged &gt;50 ranges from 15-94% </a:t>
            </a:r>
          </a:p>
          <a:p>
            <a:r>
              <a:rPr lang="en-US" sz="2000">
                <a:solidFill>
                  <a:srgbClr val="FFFFFF"/>
                </a:solidFill>
              </a:rPr>
              <a:t>Implicated Medication classes</a:t>
            </a:r>
          </a:p>
          <a:p>
            <a:pPr lvl="1"/>
            <a:r>
              <a:rPr lang="en-US" sz="2000">
                <a:solidFill>
                  <a:srgbClr val="FFFFFF"/>
                </a:solidFill>
              </a:rPr>
              <a:t>CV drugs</a:t>
            </a:r>
          </a:p>
          <a:p>
            <a:pPr lvl="1"/>
            <a:r>
              <a:rPr lang="en-US" sz="2000">
                <a:solidFill>
                  <a:srgbClr val="FFFFFF"/>
                </a:solidFill>
              </a:rPr>
              <a:t>GI agents</a:t>
            </a:r>
          </a:p>
          <a:p>
            <a:pPr lvl="1"/>
            <a:r>
              <a:rPr lang="en-US" sz="2000">
                <a:solidFill>
                  <a:srgbClr val="FFFFFF"/>
                </a:solidFill>
              </a:rPr>
              <a:t>HRT</a:t>
            </a:r>
          </a:p>
          <a:p>
            <a:pPr lvl="1"/>
            <a:r>
              <a:rPr lang="en-US" sz="2000">
                <a:solidFill>
                  <a:srgbClr val="FFFFFF"/>
                </a:solidFill>
              </a:rPr>
              <a:t>Anticoagulant </a:t>
            </a:r>
          </a:p>
        </p:txBody>
      </p:sp>
      <p:sp>
        <p:nvSpPr>
          <p:cNvPr id="2" name="TextBox 1">
            <a:extLst>
              <a:ext uri="{FF2B5EF4-FFF2-40B4-BE49-F238E27FC236}">
                <a16:creationId xmlns:a16="http://schemas.microsoft.com/office/drawing/2014/main" id="{C4F068BD-CFC8-6945-A27D-55F5F26F25A9}"/>
              </a:ext>
            </a:extLst>
          </p:cNvPr>
          <p:cNvSpPr txBox="1"/>
          <p:nvPr/>
        </p:nvSpPr>
        <p:spPr>
          <a:xfrm>
            <a:off x="6256020" y="2266345"/>
            <a:ext cx="5097780" cy="3910618"/>
          </a:xfrm>
          <a:prstGeom prst="rect">
            <a:avLst/>
          </a:prstGeom>
        </p:spPr>
        <p:txBody>
          <a:bodyPr vert="horz" lIns="91440" tIns="45720" rIns="91440" bIns="45720" rtlCol="0">
            <a:normAutofit/>
          </a:bodyPr>
          <a:lstStyle/>
          <a:p>
            <a:pPr indent="-228600">
              <a:lnSpc>
                <a:spcPct val="90000"/>
              </a:lnSpc>
              <a:spcAft>
                <a:spcPts val="450"/>
              </a:spcAft>
              <a:buFont typeface="Arial" panose="020B0604020202020204" pitchFamily="34" charset="0"/>
              <a:buChar char="•"/>
            </a:pPr>
            <a:r>
              <a:rPr lang="en-US" sz="2400" i="1">
                <a:solidFill>
                  <a:srgbClr val="FFFFFF"/>
                </a:solidFill>
              </a:rPr>
              <a:t>N Engl J Med.</a:t>
            </a:r>
            <a:r>
              <a:rPr lang="en-US" sz="2400">
                <a:solidFill>
                  <a:srgbClr val="FFFFFF"/>
                </a:solidFill>
              </a:rPr>
              <a:t> 2011; </a:t>
            </a:r>
            <a:r>
              <a:rPr lang="en-US" sz="2400" b="1">
                <a:solidFill>
                  <a:srgbClr val="FFFFFF"/>
                </a:solidFill>
              </a:rPr>
              <a:t>365</a:t>
            </a:r>
            <a:r>
              <a:rPr lang="en-US" sz="2400">
                <a:solidFill>
                  <a:srgbClr val="FFFFFF"/>
                </a:solidFill>
              </a:rPr>
              <a:t>: 2002-2012; Back et al. JIAS 2020</a:t>
            </a:r>
          </a:p>
        </p:txBody>
      </p:sp>
    </p:spTree>
    <p:extLst>
      <p:ext uri="{BB962C8B-B14F-4D97-AF65-F5344CB8AC3E}">
        <p14:creationId xmlns:p14="http://schemas.microsoft.com/office/powerpoint/2010/main" val="207570295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981A89-2B98-8615-27D8-D9EDE3942066}"/>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Case continued</a:t>
            </a:r>
          </a:p>
        </p:txBody>
      </p:sp>
      <p:sp>
        <p:nvSpPr>
          <p:cNvPr id="4" name="Content Placeholder 3">
            <a:extLst>
              <a:ext uri="{FF2B5EF4-FFF2-40B4-BE49-F238E27FC236}">
                <a16:creationId xmlns:a16="http://schemas.microsoft.com/office/drawing/2014/main" id="{691996DA-7985-AC18-771C-62C069BD4260}"/>
              </a:ext>
            </a:extLst>
          </p:cNvPr>
          <p:cNvSpPr>
            <a:spLocks noGrp="1"/>
          </p:cNvSpPr>
          <p:nvPr>
            <p:ph sz="half" idx="1"/>
          </p:nvPr>
        </p:nvSpPr>
        <p:spPr>
          <a:xfrm>
            <a:off x="4380855" y="1412489"/>
            <a:ext cx="3427283" cy="4363844"/>
          </a:xfrm>
        </p:spPr>
        <p:txBody>
          <a:bodyPr>
            <a:normAutofit/>
          </a:bodyPr>
          <a:lstStyle/>
          <a:p>
            <a:r>
              <a:rPr lang="en-US" sz="2000"/>
              <a:t>Spironolactone</a:t>
            </a:r>
          </a:p>
          <a:p>
            <a:r>
              <a:rPr lang="en-US" sz="2000"/>
              <a:t>Torsemide</a:t>
            </a:r>
          </a:p>
          <a:p>
            <a:r>
              <a:rPr lang="en-US" sz="2000"/>
              <a:t>Bethanechol</a:t>
            </a:r>
          </a:p>
          <a:p>
            <a:r>
              <a:rPr lang="en-US" sz="2000"/>
              <a:t>Venlafaxine</a:t>
            </a:r>
          </a:p>
          <a:p>
            <a:r>
              <a:rPr lang="en-US" sz="2000"/>
              <a:t>Alfluzosin</a:t>
            </a:r>
          </a:p>
          <a:p>
            <a:r>
              <a:rPr lang="en-US" sz="2000"/>
              <a:t>Gabapentin</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B247118-8C3F-A483-B0A5-6E6CB044E746}"/>
              </a:ext>
            </a:extLst>
          </p:cNvPr>
          <p:cNvSpPr>
            <a:spLocks noGrp="1"/>
          </p:cNvSpPr>
          <p:nvPr>
            <p:ph sz="half" idx="2"/>
          </p:nvPr>
        </p:nvSpPr>
        <p:spPr>
          <a:xfrm>
            <a:off x="8451604" y="1412489"/>
            <a:ext cx="3197701" cy="4363844"/>
          </a:xfrm>
        </p:spPr>
        <p:txBody>
          <a:bodyPr>
            <a:normAutofit/>
          </a:bodyPr>
          <a:lstStyle/>
          <a:p>
            <a:r>
              <a:rPr lang="en-US" sz="2000"/>
              <a:t>Allopurinol</a:t>
            </a:r>
          </a:p>
          <a:p>
            <a:r>
              <a:rPr lang="en-US" sz="2000"/>
              <a:t>Warfarin</a:t>
            </a:r>
          </a:p>
          <a:p>
            <a:r>
              <a:rPr lang="en-US" sz="2000"/>
              <a:t>Mirabegron</a:t>
            </a:r>
          </a:p>
          <a:p>
            <a:r>
              <a:rPr lang="en-US" sz="2000"/>
              <a:t>Dolutegravir</a:t>
            </a:r>
          </a:p>
          <a:p>
            <a:r>
              <a:rPr lang="en-US" sz="2000"/>
              <a:t>Darunavir-cobicistat</a:t>
            </a:r>
          </a:p>
          <a:p>
            <a:r>
              <a:rPr lang="en-US" sz="2000"/>
              <a:t>Rilpivirine</a:t>
            </a:r>
          </a:p>
        </p:txBody>
      </p:sp>
    </p:spTree>
    <p:extLst>
      <p:ext uri="{BB962C8B-B14F-4D97-AF65-F5344CB8AC3E}">
        <p14:creationId xmlns:p14="http://schemas.microsoft.com/office/powerpoint/2010/main" val="215268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8CDFAD-6C7D-5226-CE6B-4FDC67B3517A}"/>
              </a:ext>
            </a:extLst>
          </p:cNvPr>
          <p:cNvSpPr>
            <a:spLocks noGrp="1"/>
          </p:cNvSpPr>
          <p:nvPr>
            <p:ph type="title"/>
          </p:nvPr>
        </p:nvSpPr>
        <p:spPr/>
        <p:txBody>
          <a:bodyPr/>
          <a:lstStyle/>
          <a:p>
            <a:r>
              <a:rPr lang="en-US" dirty="0"/>
              <a:t>Pharmacist review</a:t>
            </a:r>
          </a:p>
        </p:txBody>
      </p:sp>
      <p:sp>
        <p:nvSpPr>
          <p:cNvPr id="6" name="Content Placeholder 5">
            <a:extLst>
              <a:ext uri="{FF2B5EF4-FFF2-40B4-BE49-F238E27FC236}">
                <a16:creationId xmlns:a16="http://schemas.microsoft.com/office/drawing/2014/main" id="{B8426719-0067-6D7A-7545-7E0644385446}"/>
              </a:ext>
            </a:extLst>
          </p:cNvPr>
          <p:cNvSpPr>
            <a:spLocks noGrp="1"/>
          </p:cNvSpPr>
          <p:nvPr>
            <p:ph idx="1"/>
          </p:nvPr>
        </p:nvSpPr>
        <p:spPr/>
        <p:txBody>
          <a:bodyPr>
            <a:normAutofit fontScale="85000" lnSpcReduction="20000"/>
          </a:bodyPr>
          <a:lstStyle/>
          <a:p>
            <a:r>
              <a:rPr lang="en-US" b="1" dirty="0">
                <a:solidFill>
                  <a:srgbClr val="000000"/>
                </a:solidFill>
                <a:effectLst/>
                <a:latin typeface="Arial" panose="020B0604020202020204" pitchFamily="34" charset="0"/>
              </a:rPr>
              <a:t>Alfuzosin ER 10 mg daily</a:t>
            </a:r>
            <a:r>
              <a:rPr lang="en-US" dirty="0">
                <a:solidFill>
                  <a:srgbClr val="000000"/>
                </a:solidFill>
                <a:effectLst/>
                <a:latin typeface="Arial" panose="020B0604020202020204" pitchFamily="34" charset="0"/>
              </a:rPr>
              <a:t> -</a:t>
            </a:r>
            <a:r>
              <a:rPr lang="en-US" dirty="0">
                <a:solidFill>
                  <a:srgbClr val="FF0000"/>
                </a:solidFill>
                <a:effectLst/>
                <a:latin typeface="Arial" panose="020B0604020202020204" pitchFamily="34" charset="0"/>
              </a:rPr>
              <a:t> this interacts with darunavir/cobicistat which can lead to increased concentrations of alfuzosin by 2-3 fold. </a:t>
            </a:r>
          </a:p>
          <a:p>
            <a:r>
              <a:rPr lang="en-US" dirty="0">
                <a:effectLst/>
                <a:latin typeface="Arial" panose="020B0604020202020204" pitchFamily="34" charset="0"/>
              </a:rPr>
              <a:t>ART simplification – Explore resistance history. The patient currently takes three separate tablets for his HIV. Darunavir/cobi 800/150 daily (pretty big pill), dolutegravir 50 mg daily and Rilpivirine 25 mg daily. This regimen includes a boosted protease inhibitor boosted by cobicistat which is a CYP 3A4 enzyme inhibitor and is often implicated in drug-drug interactions. </a:t>
            </a:r>
          </a:p>
          <a:p>
            <a:r>
              <a:rPr lang="en-US" dirty="0">
                <a:effectLst/>
                <a:latin typeface="Arial" panose="020B0604020202020204" pitchFamily="34" charset="0"/>
              </a:rPr>
              <a:t> Assessment of current anticoagulation strategy, he is currently prescribed warfarin for paroxysmal atrial fibrillation and stroke prophylaxis. From a 2021 progress note it was noted that</a:t>
            </a:r>
            <a:r>
              <a:rPr lang="en-US" i="1" dirty="0">
                <a:effectLst/>
                <a:latin typeface="Arial" panose="020B0604020202020204" pitchFamily="34" charset="0"/>
              </a:rPr>
              <a:t> "hematology was consulted for input and they reviewed the case and think he will have to stay with coumadin as there are significant interactions with the</a:t>
            </a:r>
            <a:r>
              <a:rPr lang="en-US" dirty="0">
                <a:effectLst/>
                <a:latin typeface="Arial" panose="020B0604020202020204" pitchFamily="34" charset="0"/>
              </a:rPr>
              <a:t> </a:t>
            </a:r>
            <a:r>
              <a:rPr lang="en-US" i="1" dirty="0">
                <a:latin typeface="Arial" panose="020B0604020202020204" pitchFamily="34" charset="0"/>
              </a:rPr>
              <a:t>d</a:t>
            </a:r>
            <a:r>
              <a:rPr lang="en-US" i="1" dirty="0">
                <a:effectLst/>
                <a:latin typeface="Arial" panose="020B0604020202020204" pitchFamily="34" charset="0"/>
              </a:rPr>
              <a:t>arunavir/cobicistat due to CYP3A inhibition and also his weight is 140 Kg (above the usual threshold of 120Kg)</a:t>
            </a:r>
            <a:endParaRPr lang="en-US"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6121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3C12C-531E-F780-39D8-53A6F778146F}"/>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Additional Considerations in HIV</a:t>
            </a:r>
          </a:p>
        </p:txBody>
      </p:sp>
      <p:graphicFrame>
        <p:nvGraphicFramePr>
          <p:cNvPr id="5" name="Content Placeholder 2">
            <a:extLst>
              <a:ext uri="{FF2B5EF4-FFF2-40B4-BE49-F238E27FC236}">
                <a16:creationId xmlns:a16="http://schemas.microsoft.com/office/drawing/2014/main" id="{04E74E84-932B-D95E-3993-5B0CC7A583D1}"/>
              </a:ext>
            </a:extLst>
          </p:cNvPr>
          <p:cNvGraphicFramePr>
            <a:graphicFrameLocks noGrp="1"/>
          </p:cNvGraphicFramePr>
          <p:nvPr>
            <p:ph idx="1"/>
            <p:extLst>
              <p:ext uri="{D42A27DB-BD31-4B8C-83A1-F6EECF244321}">
                <p14:modId xmlns:p14="http://schemas.microsoft.com/office/powerpoint/2010/main" val="2980911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47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493915-2253-6340-5600-3B10805A4B08}"/>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Age Positively…so far</a:t>
            </a:r>
          </a:p>
        </p:txBody>
      </p:sp>
      <p:sp>
        <p:nvSpPr>
          <p:cNvPr id="3" name="Content Placeholder 2">
            <a:extLst>
              <a:ext uri="{FF2B5EF4-FFF2-40B4-BE49-F238E27FC236}">
                <a16:creationId xmlns:a16="http://schemas.microsoft.com/office/drawing/2014/main" id="{9D5DD0BD-791A-7D1C-D167-E533097BDF9F}"/>
              </a:ext>
            </a:extLst>
          </p:cNvPr>
          <p:cNvSpPr>
            <a:spLocks noGrp="1"/>
          </p:cNvSpPr>
          <p:nvPr>
            <p:ph sz="half" idx="1"/>
          </p:nvPr>
        </p:nvSpPr>
        <p:spPr>
          <a:xfrm>
            <a:off x="4547698" y="1608667"/>
            <a:ext cx="3421958" cy="4501127"/>
          </a:xfrm>
        </p:spPr>
        <p:txBody>
          <a:bodyPr>
            <a:normAutofit/>
          </a:bodyPr>
          <a:lstStyle/>
          <a:p>
            <a:r>
              <a:rPr lang="en-US" sz="2000"/>
              <a:t>Care coordination challenges</a:t>
            </a:r>
          </a:p>
          <a:p>
            <a:r>
              <a:rPr lang="en-US" sz="2000"/>
              <a:t>Cognitive impairment</a:t>
            </a:r>
          </a:p>
          <a:p>
            <a:r>
              <a:rPr lang="en-US" sz="2000"/>
              <a:t>Isolation/Loneliness</a:t>
            </a:r>
          </a:p>
          <a:p>
            <a:r>
              <a:rPr lang="en-US" sz="2000"/>
              <a:t>Medication interactions/polypharmacy</a:t>
            </a:r>
          </a:p>
          <a:p>
            <a:r>
              <a:rPr lang="en-US" sz="2000"/>
              <a:t>Frailty</a:t>
            </a:r>
          </a:p>
        </p:txBody>
      </p:sp>
      <p:sp>
        <p:nvSpPr>
          <p:cNvPr id="5" name="Content Placeholder 4">
            <a:extLst>
              <a:ext uri="{FF2B5EF4-FFF2-40B4-BE49-F238E27FC236}">
                <a16:creationId xmlns:a16="http://schemas.microsoft.com/office/drawing/2014/main" id="{EFC61CF2-00A3-296E-9CBA-64D6DCF08224}"/>
              </a:ext>
            </a:extLst>
          </p:cNvPr>
          <p:cNvSpPr>
            <a:spLocks noGrp="1"/>
          </p:cNvSpPr>
          <p:nvPr>
            <p:ph sz="half" idx="2"/>
          </p:nvPr>
        </p:nvSpPr>
        <p:spPr>
          <a:xfrm>
            <a:off x="8289696" y="1608667"/>
            <a:ext cx="3421957" cy="4501127"/>
          </a:xfrm>
        </p:spPr>
        <p:txBody>
          <a:bodyPr>
            <a:normAutofit/>
          </a:bodyPr>
          <a:lstStyle/>
          <a:p>
            <a:r>
              <a:rPr lang="en-US" sz="2000" dirty="0"/>
              <a:t>Food Insecurity</a:t>
            </a:r>
          </a:p>
          <a:p>
            <a:r>
              <a:rPr lang="en-US" sz="2000" dirty="0"/>
              <a:t>Learning difference</a:t>
            </a:r>
          </a:p>
          <a:p>
            <a:r>
              <a:rPr lang="en-US" sz="2000" dirty="0"/>
              <a:t>Substance abuse</a:t>
            </a:r>
          </a:p>
          <a:p>
            <a:r>
              <a:rPr lang="en-US" sz="2000" dirty="0"/>
              <a:t>Gait Instability/Falls</a:t>
            </a:r>
          </a:p>
          <a:p>
            <a:r>
              <a:rPr lang="en-US" sz="2000" dirty="0"/>
              <a:t>Sleep disorders</a:t>
            </a:r>
          </a:p>
          <a:p>
            <a:r>
              <a:rPr lang="en-US" sz="2000" dirty="0"/>
              <a:t>Palliative Considerations</a:t>
            </a:r>
          </a:p>
          <a:p>
            <a:endParaRPr lang="en-US" sz="2000" dirty="0"/>
          </a:p>
        </p:txBody>
      </p:sp>
    </p:spTree>
    <p:extLst>
      <p:ext uri="{BB962C8B-B14F-4D97-AF65-F5344CB8AC3E}">
        <p14:creationId xmlns:p14="http://schemas.microsoft.com/office/powerpoint/2010/main" val="74660998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D94B6-6C97-EAED-769F-52C7326DD820}"/>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Growing Pains</a:t>
            </a:r>
          </a:p>
        </p:txBody>
      </p:sp>
      <p:sp>
        <p:nvSpPr>
          <p:cNvPr id="3" name="Content Placeholder 2">
            <a:extLst>
              <a:ext uri="{FF2B5EF4-FFF2-40B4-BE49-F238E27FC236}">
                <a16:creationId xmlns:a16="http://schemas.microsoft.com/office/drawing/2014/main" id="{3A852580-4E58-B56F-3DF7-0C8AD49A5DEA}"/>
              </a:ext>
            </a:extLst>
          </p:cNvPr>
          <p:cNvSpPr>
            <a:spLocks noGrp="1"/>
          </p:cNvSpPr>
          <p:nvPr>
            <p:ph sz="half" idx="1"/>
          </p:nvPr>
        </p:nvSpPr>
        <p:spPr>
          <a:xfrm>
            <a:off x="4547698" y="1608667"/>
            <a:ext cx="3421958" cy="4501127"/>
          </a:xfrm>
        </p:spPr>
        <p:txBody>
          <a:bodyPr>
            <a:normAutofit/>
          </a:bodyPr>
          <a:lstStyle/>
          <a:p>
            <a:r>
              <a:rPr lang="en-US" sz="2000" dirty="0"/>
              <a:t>Patient awareness</a:t>
            </a:r>
          </a:p>
          <a:p>
            <a:r>
              <a:rPr lang="en-US" sz="2000" dirty="0"/>
              <a:t>Stigma of becoming “Geriatric”</a:t>
            </a:r>
          </a:p>
          <a:p>
            <a:r>
              <a:rPr lang="en-US" sz="2000" dirty="0"/>
              <a:t>Referrals</a:t>
            </a:r>
          </a:p>
          <a:p>
            <a:r>
              <a:rPr lang="en-US" sz="2000" dirty="0"/>
              <a:t>Capacity/Growing Team</a:t>
            </a:r>
          </a:p>
          <a:p>
            <a:endParaRPr lang="en-US" sz="2000" dirty="0"/>
          </a:p>
        </p:txBody>
      </p:sp>
      <p:sp>
        <p:nvSpPr>
          <p:cNvPr id="4" name="Content Placeholder 3">
            <a:extLst>
              <a:ext uri="{FF2B5EF4-FFF2-40B4-BE49-F238E27FC236}">
                <a16:creationId xmlns:a16="http://schemas.microsoft.com/office/drawing/2014/main" id="{05507217-2A47-A8EB-8542-9DDC2CB9C134}"/>
              </a:ext>
            </a:extLst>
          </p:cNvPr>
          <p:cNvSpPr>
            <a:spLocks noGrp="1"/>
          </p:cNvSpPr>
          <p:nvPr>
            <p:ph sz="half" idx="2"/>
          </p:nvPr>
        </p:nvSpPr>
        <p:spPr>
          <a:xfrm>
            <a:off x="8289696" y="1608667"/>
            <a:ext cx="3421957" cy="4501127"/>
          </a:xfrm>
        </p:spPr>
        <p:txBody>
          <a:bodyPr>
            <a:normAutofit/>
          </a:bodyPr>
          <a:lstStyle/>
          <a:p>
            <a:r>
              <a:rPr lang="en-US" sz="2000" dirty="0"/>
              <a:t>Co-management vs. </a:t>
            </a:r>
            <a:r>
              <a:rPr lang="en-US" sz="2000"/>
              <a:t>Consultation</a:t>
            </a:r>
            <a:endParaRPr lang="en-US" sz="2000" dirty="0"/>
          </a:p>
          <a:p>
            <a:r>
              <a:rPr lang="en-US" sz="2000" dirty="0"/>
              <a:t>Bidirectional Education</a:t>
            </a:r>
          </a:p>
          <a:p>
            <a:pPr lvl="1"/>
            <a:r>
              <a:rPr lang="en-US" sz="1600" dirty="0"/>
              <a:t>Access to/knowledge of  services</a:t>
            </a:r>
          </a:p>
          <a:p>
            <a:endParaRPr lang="en-US" sz="2000" dirty="0"/>
          </a:p>
        </p:txBody>
      </p:sp>
    </p:spTree>
    <p:extLst>
      <p:ext uri="{BB962C8B-B14F-4D97-AF65-F5344CB8AC3E}">
        <p14:creationId xmlns:p14="http://schemas.microsoft.com/office/powerpoint/2010/main" val="282226992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70360-5A23-7827-65C9-9BDA0DE04D96}"/>
              </a:ext>
            </a:extLst>
          </p:cNvPr>
          <p:cNvSpPr>
            <a:spLocks noGrp="1"/>
          </p:cNvSpPr>
          <p:nvPr>
            <p:ph type="title"/>
          </p:nvPr>
        </p:nvSpPr>
        <p:spPr>
          <a:xfrm>
            <a:off x="6513788" y="365125"/>
            <a:ext cx="4840010" cy="1807305"/>
          </a:xfrm>
        </p:spPr>
        <p:txBody>
          <a:bodyPr>
            <a:normAutofit/>
          </a:bodyPr>
          <a:lstStyle/>
          <a:p>
            <a:r>
              <a:rPr lang="en-US" dirty="0"/>
              <a:t>Age Positively Town Hall </a:t>
            </a:r>
          </a:p>
        </p:txBody>
      </p:sp>
      <p:pic>
        <p:nvPicPr>
          <p:cNvPr id="7" name="Picture 6" descr="Buildings and reflections">
            <a:extLst>
              <a:ext uri="{FF2B5EF4-FFF2-40B4-BE49-F238E27FC236}">
                <a16:creationId xmlns:a16="http://schemas.microsoft.com/office/drawing/2014/main" id="{B1B2C449-046C-5941-B504-CDF2554A1963}"/>
              </a:ext>
            </a:extLst>
          </p:cNvPr>
          <p:cNvPicPr>
            <a:picLocks noChangeAspect="1"/>
          </p:cNvPicPr>
          <p:nvPr/>
        </p:nvPicPr>
        <p:blipFill rotWithShape="1">
          <a:blip r:embed="rId2"/>
          <a:srcRect l="22162" r="1830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ontent Placeholder 4">
            <a:extLst>
              <a:ext uri="{FF2B5EF4-FFF2-40B4-BE49-F238E27FC236}">
                <a16:creationId xmlns:a16="http://schemas.microsoft.com/office/drawing/2014/main" id="{905803D4-84E6-ED4F-1070-0ABBF97E4046}"/>
              </a:ext>
            </a:extLst>
          </p:cNvPr>
          <p:cNvSpPr>
            <a:spLocks noGrp="1"/>
          </p:cNvSpPr>
          <p:nvPr>
            <p:ph idx="1"/>
          </p:nvPr>
        </p:nvSpPr>
        <p:spPr>
          <a:xfrm>
            <a:off x="6513788" y="2333297"/>
            <a:ext cx="4840010" cy="3843666"/>
          </a:xfrm>
        </p:spPr>
        <p:txBody>
          <a:bodyPr>
            <a:normAutofit/>
          </a:bodyPr>
          <a:lstStyle/>
          <a:p>
            <a:pPr marL="0" indent="0">
              <a:buNone/>
            </a:pPr>
            <a:endParaRPr lang="en-US" sz="2000" dirty="0"/>
          </a:p>
          <a:p>
            <a:r>
              <a:rPr lang="en-US" sz="2000" dirty="0"/>
              <a:t>HIV and Aging Challenge for Urban populations grant</a:t>
            </a:r>
          </a:p>
          <a:p>
            <a:r>
              <a:rPr lang="en-US" sz="2000" dirty="0"/>
              <a:t>Patient education and outreach platform (zoom based)</a:t>
            </a:r>
          </a:p>
          <a:p>
            <a:r>
              <a:rPr lang="en-US" sz="2000" dirty="0"/>
              <a:t>Recruitment of speakers and patients</a:t>
            </a:r>
          </a:p>
          <a:p>
            <a:endParaRPr lang="en-US" sz="2000" dirty="0"/>
          </a:p>
        </p:txBody>
      </p:sp>
    </p:spTree>
    <p:extLst>
      <p:ext uri="{BB962C8B-B14F-4D97-AF65-F5344CB8AC3E}">
        <p14:creationId xmlns:p14="http://schemas.microsoft.com/office/powerpoint/2010/main" val="102855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269681-4FF3-5D07-8FAB-CCE24E15700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Summary</a:t>
            </a:r>
          </a:p>
        </p:txBody>
      </p:sp>
      <p:graphicFrame>
        <p:nvGraphicFramePr>
          <p:cNvPr id="5" name="Content Placeholder 2">
            <a:extLst>
              <a:ext uri="{FF2B5EF4-FFF2-40B4-BE49-F238E27FC236}">
                <a16:creationId xmlns:a16="http://schemas.microsoft.com/office/drawing/2014/main" id="{D61B6569-25E5-E66C-5AF3-2638D930895D}"/>
              </a:ext>
            </a:extLst>
          </p:cNvPr>
          <p:cNvGraphicFramePr>
            <a:graphicFrameLocks noGrp="1"/>
          </p:cNvGraphicFramePr>
          <p:nvPr>
            <p:ph idx="1"/>
            <p:extLst>
              <p:ext uri="{D42A27DB-BD31-4B8C-83A1-F6EECF244321}">
                <p14:modId xmlns:p14="http://schemas.microsoft.com/office/powerpoint/2010/main" val="426156978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01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660,161 Autumn Scene Stock Photos - Free &amp; Royalty-Free ...">
            <a:extLst>
              <a:ext uri="{FF2B5EF4-FFF2-40B4-BE49-F238E27FC236}">
                <a16:creationId xmlns:a16="http://schemas.microsoft.com/office/drawing/2014/main" id="{C6201521-5ECC-8D71-444E-2A4FEB168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9" y="244476"/>
            <a:ext cx="11558586" cy="622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Right Triangle 308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8E99-C7A7-B10C-05E1-CFF0C5170CDF}"/>
              </a:ext>
            </a:extLst>
          </p:cNvPr>
          <p:cNvSpPr>
            <a:spLocks noGrp="1"/>
          </p:cNvSpPr>
          <p:nvPr>
            <p:ph type="ctrTitle"/>
          </p:nvPr>
        </p:nvSpPr>
        <p:spPr>
          <a:xfrm>
            <a:off x="8029293" y="806364"/>
            <a:ext cx="3354636" cy="2847413"/>
          </a:xfrm>
        </p:spPr>
        <p:txBody>
          <a:bodyPr anchor="b">
            <a:normAutofit/>
          </a:bodyPr>
          <a:lstStyle/>
          <a:p>
            <a:pPr algn="l"/>
            <a:r>
              <a:rPr lang="en-US" dirty="0"/>
              <a:t>Thank You</a:t>
            </a:r>
            <a:endParaRPr lang="en-US"/>
          </a:p>
        </p:txBody>
      </p:sp>
      <p:sp>
        <p:nvSpPr>
          <p:cNvPr id="3" name="Subtitle 2">
            <a:extLst>
              <a:ext uri="{FF2B5EF4-FFF2-40B4-BE49-F238E27FC236}">
                <a16:creationId xmlns:a16="http://schemas.microsoft.com/office/drawing/2014/main" id="{7675ECD5-DC31-9E88-547E-710F71EABB43}"/>
              </a:ext>
            </a:extLst>
          </p:cNvPr>
          <p:cNvSpPr>
            <a:spLocks noGrp="1"/>
          </p:cNvSpPr>
          <p:nvPr>
            <p:ph type="subTitle" idx="1"/>
          </p:nvPr>
        </p:nvSpPr>
        <p:spPr>
          <a:xfrm>
            <a:off x="8029293" y="3703250"/>
            <a:ext cx="2435507" cy="1122750"/>
          </a:xfrm>
        </p:spPr>
        <p:txBody>
          <a:bodyPr anchor="t">
            <a:normAutofit/>
          </a:bodyPr>
          <a:lstStyle/>
          <a:p>
            <a:pPr algn="l"/>
            <a:endParaRPr lang="en-US" sz="2000"/>
          </a:p>
        </p:txBody>
      </p:sp>
      <p:pic>
        <p:nvPicPr>
          <p:cNvPr id="3074" name="Picture 2" descr="When is Thanksgiving 2023? Here's what to know">
            <a:extLst>
              <a:ext uri="{FF2B5EF4-FFF2-40B4-BE49-F238E27FC236}">
                <a16:creationId xmlns:a16="http://schemas.microsoft.com/office/drawing/2014/main" id="{A9841D83-4769-440C-4D53-1D34BF7EC5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558" y="1555426"/>
            <a:ext cx="5604636" cy="372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2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E220-4600-B3DA-2434-47EAFC15C493}"/>
              </a:ext>
            </a:extLst>
          </p:cNvPr>
          <p:cNvSpPr>
            <a:spLocks noGrp="1"/>
          </p:cNvSpPr>
          <p:nvPr>
            <p:ph type="title"/>
          </p:nvPr>
        </p:nvSpPr>
        <p:spPr/>
        <p:txBody>
          <a:bodyPr/>
          <a:lstStyle/>
          <a:p>
            <a:r>
              <a:rPr lang="en-US" dirty="0"/>
              <a:t>Impact of Aging in HIV</a:t>
            </a:r>
          </a:p>
        </p:txBody>
      </p:sp>
      <p:sp>
        <p:nvSpPr>
          <p:cNvPr id="3" name="Content Placeholder 2">
            <a:extLst>
              <a:ext uri="{FF2B5EF4-FFF2-40B4-BE49-F238E27FC236}">
                <a16:creationId xmlns:a16="http://schemas.microsoft.com/office/drawing/2014/main" id="{ED0743E9-7801-B081-DABD-54275014E750}"/>
              </a:ext>
            </a:extLst>
          </p:cNvPr>
          <p:cNvSpPr>
            <a:spLocks noGrp="1"/>
          </p:cNvSpPr>
          <p:nvPr>
            <p:ph idx="1"/>
          </p:nvPr>
        </p:nvSpPr>
        <p:spPr/>
        <p:txBody>
          <a:bodyPr>
            <a:normAutofit lnSpcReduction="10000"/>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Individuals over age 50 account for approximately half of Americans living with HIV</a:t>
            </a:r>
          </a:p>
          <a:p>
            <a:r>
              <a:rPr lang="en-US"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lder people living with HIV at increased risk for aging-associated complications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Comorbidities occur at earlier ages: “accelerated aging”</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Geriatric syndromes prevalent</a:t>
            </a:r>
          </a:p>
          <a:p>
            <a:r>
              <a:rPr lang="en-US" sz="3200" dirty="0">
                <a:latin typeface="Calibri" panose="020F0502020204030204" pitchFamily="34" charset="0"/>
                <a:ea typeface="Calibri" panose="020F0502020204030204" pitchFamily="34" charset="0"/>
                <a:cs typeface="Times New Roman" panose="02020603050405020304" pitchFamily="18" charset="0"/>
              </a:rPr>
              <a:t>Potential barriers exist to optimal care for this population</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Non-traditional risk factors not reflected in general population guidelines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Relative lack of experience of specialty infectious diseases providers in aging-related comorbidities and geriatric syndromes</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090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DC4F-6868-1FE4-C1AB-3AD614B261D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E44F448-5C78-92E0-F6ED-EC777531C447}"/>
              </a:ext>
            </a:extLst>
          </p:cNvPr>
          <p:cNvSpPr>
            <a:spLocks noGrp="1"/>
          </p:cNvSpPr>
          <p:nvPr>
            <p:ph idx="1"/>
          </p:nvPr>
        </p:nvSpPr>
        <p:spPr/>
        <p:txBody>
          <a:bodyPr>
            <a:normAutofit/>
          </a:bodyPr>
          <a:lstStyle/>
          <a:p>
            <a:r>
              <a:rPr lang="en-US" sz="1200" b="0" i="0" dirty="0">
                <a:solidFill>
                  <a:srgbClr val="333333"/>
                </a:solidFill>
                <a:effectLst/>
                <a:latin typeface="Arial" panose="020B0604020202020204" pitchFamily="34" charset="0"/>
                <a:cs typeface="Arial" panose="020B0604020202020204" pitchFamily="34" charset="0"/>
              </a:rPr>
              <a:t>Emily Frey, Carrie D Johnston &amp; Eugenia L Siegler (2023) Treatment Regimens and Care Models for Older Patients Living with HIV: Are We Doing Enough?, HIV/AIDS - Research and Palliative Care, 15:, 191-208, DOI: </a:t>
            </a:r>
            <a:r>
              <a:rPr lang="en-US" sz="1200" b="0" i="0" u="sng" dirty="0">
                <a:solidFill>
                  <a:srgbClr val="333333"/>
                </a:solidFill>
                <a:effectLst/>
                <a:latin typeface="Arial" panose="020B0604020202020204" pitchFamily="34" charset="0"/>
                <a:cs typeface="Arial" panose="020B0604020202020204" pitchFamily="34" charset="0"/>
                <a:hlinkClick r:id="rId2"/>
              </a:rPr>
              <a:t>10.2147/HIV.S311613</a:t>
            </a:r>
            <a:endParaRPr lang="en-US" sz="1200" b="0" i="0" u="sng" dirty="0">
              <a:solidFill>
                <a:srgbClr val="333333"/>
              </a:solidFill>
              <a:effectLst/>
              <a:latin typeface="Arial" panose="020B0604020202020204" pitchFamily="34" charset="0"/>
              <a:cs typeface="Arial" panose="020B0604020202020204" pitchFamily="34" charset="0"/>
            </a:endParaRPr>
          </a:p>
          <a:p>
            <a:r>
              <a:rPr lang="en-US" sz="1200" b="0" i="0" dirty="0">
                <a:solidFill>
                  <a:srgbClr val="292B2C"/>
                </a:solidFill>
                <a:effectLst/>
                <a:latin typeface="Arial" panose="020B0604020202020204" pitchFamily="34" charset="0"/>
                <a:cs typeface="Arial" panose="020B0604020202020204" pitchFamily="34" charset="0"/>
              </a:rPr>
              <a:t>Giovanni Guaraldi and Jovana </a:t>
            </a:r>
            <a:r>
              <a:rPr lang="en-US" sz="1200" b="0" i="0" dirty="0" err="1">
                <a:solidFill>
                  <a:srgbClr val="292B2C"/>
                </a:solidFill>
                <a:effectLst/>
                <a:latin typeface="Arial" panose="020B0604020202020204" pitchFamily="34" charset="0"/>
                <a:cs typeface="Arial" panose="020B0604020202020204" pitchFamily="34" charset="0"/>
              </a:rPr>
              <a:t>Milic.The</a:t>
            </a:r>
            <a:r>
              <a:rPr lang="en-US" sz="1200" b="0" i="0" dirty="0">
                <a:solidFill>
                  <a:srgbClr val="292B2C"/>
                </a:solidFill>
                <a:effectLst/>
                <a:latin typeface="Arial" panose="020B0604020202020204" pitchFamily="34" charset="0"/>
                <a:cs typeface="Arial" panose="020B0604020202020204" pitchFamily="34" charset="0"/>
              </a:rPr>
              <a:t> Interplay Between Frailty and Intrinsic Capacity in Aging and HIV </a:t>
            </a:r>
            <a:r>
              <a:rPr lang="en-US" sz="1200" b="0" i="0" dirty="0" err="1">
                <a:solidFill>
                  <a:srgbClr val="292B2C"/>
                </a:solidFill>
                <a:effectLst/>
                <a:latin typeface="Arial" panose="020B0604020202020204" pitchFamily="34" charset="0"/>
                <a:cs typeface="Arial" panose="020B0604020202020204" pitchFamily="34" charset="0"/>
              </a:rPr>
              <a:t>Infection.AIDS</a:t>
            </a:r>
            <a:r>
              <a:rPr lang="en-US" sz="1200" b="0" i="0" dirty="0">
                <a:solidFill>
                  <a:srgbClr val="292B2C"/>
                </a:solidFill>
                <a:effectLst/>
                <a:latin typeface="Arial" panose="020B0604020202020204" pitchFamily="34" charset="0"/>
                <a:cs typeface="Arial" panose="020B0604020202020204" pitchFamily="34" charset="0"/>
              </a:rPr>
              <a:t> Research and Human </a:t>
            </a:r>
            <a:r>
              <a:rPr lang="en-US" sz="1200" b="0" i="0" dirty="0" err="1">
                <a:solidFill>
                  <a:srgbClr val="292B2C"/>
                </a:solidFill>
                <a:effectLst/>
                <a:latin typeface="Arial" panose="020B0604020202020204" pitchFamily="34" charset="0"/>
                <a:cs typeface="Arial" panose="020B0604020202020204" pitchFamily="34" charset="0"/>
              </a:rPr>
              <a:t>Retroviruses.Nov</a:t>
            </a:r>
            <a:r>
              <a:rPr lang="en-US" sz="1200" b="0" i="0" dirty="0">
                <a:solidFill>
                  <a:srgbClr val="292B2C"/>
                </a:solidFill>
                <a:effectLst/>
                <a:latin typeface="Arial" panose="020B0604020202020204" pitchFamily="34" charset="0"/>
                <a:cs typeface="Arial" panose="020B0604020202020204" pitchFamily="34" charset="0"/>
              </a:rPr>
              <a:t> 2019.1013-1022.</a:t>
            </a:r>
            <a:r>
              <a:rPr lang="en-US" sz="1200" b="0" i="0" u="none" strike="noStrike" dirty="0">
                <a:solidFill>
                  <a:srgbClr val="892035"/>
                </a:solidFill>
                <a:effectLst/>
                <a:latin typeface="Arial" panose="020B0604020202020204" pitchFamily="34" charset="0"/>
                <a:cs typeface="Arial" panose="020B0604020202020204" pitchFamily="34" charset="0"/>
                <a:hlinkClick r:id="rId3"/>
              </a:rPr>
              <a:t>http://doi.org/10.1089/aid.2019.0157</a:t>
            </a:r>
            <a:endParaRPr lang="en-US" sz="1200" b="0" i="0" u="sng" dirty="0">
              <a:solidFill>
                <a:srgbClr val="333333"/>
              </a:solidFill>
              <a:effectLst/>
              <a:latin typeface="Arial" panose="020B0604020202020204" pitchFamily="34" charset="0"/>
              <a:cs typeface="Arial" panose="020B0604020202020204" pitchFamily="34" charset="0"/>
            </a:endParaRPr>
          </a:p>
          <a:p>
            <a:r>
              <a:rPr lang="en-US" sz="1200" b="0" i="0" dirty="0">
                <a:solidFill>
                  <a:srgbClr val="333333"/>
                </a:solidFill>
                <a:effectLst/>
                <a:latin typeface="Arial" panose="020B0604020202020204" pitchFamily="34" charset="0"/>
                <a:cs typeface="Arial" panose="020B0604020202020204" pitchFamily="34" charset="0"/>
              </a:rPr>
              <a:t>Nur F. </a:t>
            </a:r>
            <a:r>
              <a:rPr lang="en-US" sz="1200" b="0" i="0" dirty="0" err="1">
                <a:solidFill>
                  <a:srgbClr val="333333"/>
                </a:solidFill>
                <a:effectLst/>
                <a:latin typeface="Arial" panose="020B0604020202020204" pitchFamily="34" charset="0"/>
                <a:cs typeface="Arial" panose="020B0604020202020204" pitchFamily="34" charset="0"/>
              </a:rPr>
              <a:t>Önen</a:t>
            </a:r>
            <a:r>
              <a:rPr lang="en-US" sz="1200" b="0" i="0" dirty="0">
                <a:solidFill>
                  <a:srgbClr val="333333"/>
                </a:solidFill>
                <a:effectLst/>
                <a:latin typeface="Arial" panose="020B0604020202020204" pitchFamily="34" charset="0"/>
                <a:cs typeface="Arial" panose="020B0604020202020204" pitchFamily="34" charset="0"/>
              </a:rPr>
              <a:t>, Abayomi </a:t>
            </a:r>
            <a:r>
              <a:rPr lang="en-US" sz="1200" b="0" i="0" dirty="0" err="1">
                <a:solidFill>
                  <a:srgbClr val="333333"/>
                </a:solidFill>
                <a:effectLst/>
                <a:latin typeface="Arial" panose="020B0604020202020204" pitchFamily="34" charset="0"/>
                <a:cs typeface="Arial" panose="020B0604020202020204" pitchFamily="34" charset="0"/>
              </a:rPr>
              <a:t>Agbebi</a:t>
            </a:r>
            <a:r>
              <a:rPr lang="en-US" sz="1200" b="0" i="0" dirty="0">
                <a:solidFill>
                  <a:srgbClr val="333333"/>
                </a:solidFill>
                <a:effectLst/>
                <a:latin typeface="Arial" panose="020B0604020202020204" pitchFamily="34" charset="0"/>
                <a:cs typeface="Arial" panose="020B0604020202020204" pitchFamily="34" charset="0"/>
              </a:rPr>
              <a:t>, </a:t>
            </a:r>
            <a:r>
              <a:rPr lang="en-US" sz="1200" b="0" i="0" dirty="0" err="1">
                <a:solidFill>
                  <a:srgbClr val="333333"/>
                </a:solidFill>
                <a:effectLst/>
                <a:latin typeface="Arial" panose="020B0604020202020204" pitchFamily="34" charset="0"/>
                <a:cs typeface="Arial" panose="020B0604020202020204" pitchFamily="34" charset="0"/>
              </a:rPr>
              <a:t>Enbal</a:t>
            </a:r>
            <a:r>
              <a:rPr lang="en-US" sz="1200" b="0" i="0" dirty="0">
                <a:solidFill>
                  <a:srgbClr val="333333"/>
                </a:solidFill>
                <a:effectLst/>
                <a:latin typeface="Arial" panose="020B0604020202020204" pitchFamily="34" charset="0"/>
                <a:cs typeface="Arial" panose="020B0604020202020204" pitchFamily="34" charset="0"/>
              </a:rPr>
              <a:t> </a:t>
            </a:r>
            <a:r>
              <a:rPr lang="en-US" sz="1200" b="0" i="0" dirty="0" err="1">
                <a:solidFill>
                  <a:srgbClr val="333333"/>
                </a:solidFill>
                <a:effectLst/>
                <a:latin typeface="Arial" panose="020B0604020202020204" pitchFamily="34" charset="0"/>
                <a:cs typeface="Arial" panose="020B0604020202020204" pitchFamily="34" charset="0"/>
              </a:rPr>
              <a:t>Shacham</a:t>
            </a:r>
            <a:r>
              <a:rPr lang="en-US" sz="1200" b="0" i="0" dirty="0">
                <a:solidFill>
                  <a:srgbClr val="333333"/>
                </a:solidFill>
                <a:effectLst/>
                <a:latin typeface="Arial" panose="020B0604020202020204" pitchFamily="34" charset="0"/>
                <a:cs typeface="Arial" panose="020B0604020202020204" pitchFamily="34" charset="0"/>
              </a:rPr>
              <a:t>, Kate E. </a:t>
            </a:r>
            <a:r>
              <a:rPr lang="en-US" sz="1200" b="0" i="0" dirty="0" err="1">
                <a:solidFill>
                  <a:srgbClr val="333333"/>
                </a:solidFill>
                <a:effectLst/>
                <a:latin typeface="Arial" panose="020B0604020202020204" pitchFamily="34" charset="0"/>
                <a:cs typeface="Arial" panose="020B0604020202020204" pitchFamily="34" charset="0"/>
              </a:rPr>
              <a:t>Stamm</a:t>
            </a:r>
            <a:r>
              <a:rPr lang="en-US" sz="1200" b="0" i="0" dirty="0">
                <a:solidFill>
                  <a:srgbClr val="333333"/>
                </a:solidFill>
                <a:effectLst/>
                <a:latin typeface="Arial" panose="020B0604020202020204" pitchFamily="34" charset="0"/>
                <a:cs typeface="Arial" panose="020B0604020202020204" pitchFamily="34" charset="0"/>
              </a:rPr>
              <a:t>, </a:t>
            </a:r>
            <a:r>
              <a:rPr lang="en-US" sz="1200" b="0" i="0" dirty="0" err="1">
                <a:solidFill>
                  <a:srgbClr val="333333"/>
                </a:solidFill>
                <a:effectLst/>
                <a:latin typeface="Arial" panose="020B0604020202020204" pitchFamily="34" charset="0"/>
                <a:cs typeface="Arial" panose="020B0604020202020204" pitchFamily="34" charset="0"/>
              </a:rPr>
              <a:t>Alev</a:t>
            </a:r>
            <a:r>
              <a:rPr lang="en-US" sz="1200" b="0" i="0" dirty="0">
                <a:solidFill>
                  <a:srgbClr val="333333"/>
                </a:solidFill>
                <a:effectLst/>
                <a:latin typeface="Arial" panose="020B0604020202020204" pitchFamily="34" charset="0"/>
                <a:cs typeface="Arial" panose="020B0604020202020204" pitchFamily="34" charset="0"/>
              </a:rPr>
              <a:t> R. </a:t>
            </a:r>
            <a:r>
              <a:rPr lang="en-US" sz="1200" b="0" i="0" dirty="0" err="1">
                <a:solidFill>
                  <a:srgbClr val="333333"/>
                </a:solidFill>
                <a:effectLst/>
                <a:latin typeface="Arial" panose="020B0604020202020204" pitchFamily="34" charset="0"/>
                <a:cs typeface="Arial" panose="020B0604020202020204" pitchFamily="34" charset="0"/>
              </a:rPr>
              <a:t>Önen</a:t>
            </a:r>
            <a:r>
              <a:rPr lang="en-US" sz="1200" b="0" i="0" dirty="0">
                <a:solidFill>
                  <a:srgbClr val="333333"/>
                </a:solidFill>
                <a:effectLst/>
                <a:latin typeface="Arial" panose="020B0604020202020204" pitchFamily="34" charset="0"/>
                <a:cs typeface="Arial" panose="020B0604020202020204" pitchFamily="34" charset="0"/>
              </a:rPr>
              <a:t>, E. Turner Overton. Frailty among HIV-infected persons in an urban outpatient care </a:t>
            </a:r>
            <a:r>
              <a:rPr lang="en-US" sz="1200" b="0" i="0" dirty="0" err="1">
                <a:solidFill>
                  <a:srgbClr val="333333"/>
                </a:solidFill>
                <a:effectLst/>
                <a:latin typeface="Arial" panose="020B0604020202020204" pitchFamily="34" charset="0"/>
                <a:cs typeface="Arial" panose="020B0604020202020204" pitchFamily="34" charset="0"/>
              </a:rPr>
              <a:t>setting,Journal</a:t>
            </a:r>
            <a:r>
              <a:rPr lang="en-US" sz="1200" b="0" i="0" dirty="0">
                <a:solidFill>
                  <a:srgbClr val="333333"/>
                </a:solidFill>
                <a:effectLst/>
                <a:latin typeface="Arial" panose="020B0604020202020204" pitchFamily="34" charset="0"/>
                <a:cs typeface="Arial" panose="020B0604020202020204" pitchFamily="34" charset="0"/>
              </a:rPr>
              <a:t> of </a:t>
            </a:r>
            <a:r>
              <a:rPr lang="en-US" sz="1200" b="0" i="0" dirty="0" err="1">
                <a:solidFill>
                  <a:srgbClr val="333333"/>
                </a:solidFill>
                <a:effectLst/>
                <a:latin typeface="Arial" panose="020B0604020202020204" pitchFamily="34" charset="0"/>
                <a:cs typeface="Arial" panose="020B0604020202020204" pitchFamily="34" charset="0"/>
              </a:rPr>
              <a:t>Infection,Volume</a:t>
            </a:r>
            <a:r>
              <a:rPr lang="en-US" sz="1200" b="0" i="0" dirty="0">
                <a:solidFill>
                  <a:srgbClr val="333333"/>
                </a:solidFill>
                <a:effectLst/>
                <a:latin typeface="Arial" panose="020B0604020202020204" pitchFamily="34" charset="0"/>
                <a:cs typeface="Arial" panose="020B0604020202020204" pitchFamily="34" charset="0"/>
              </a:rPr>
              <a:t> 59, Issue 5,2009, Pages 346-352,</a:t>
            </a:r>
          </a:p>
          <a:p>
            <a:r>
              <a:rPr lang="en-US" sz="1200" dirty="0">
                <a:solidFill>
                  <a:srgbClr val="2A2A2A"/>
                </a:solidFill>
                <a:effectLst/>
                <a:latin typeface="Arial" panose="020B0604020202020204" pitchFamily="34" charset="0"/>
                <a:ea typeface="Calibri" panose="020F0502020204030204" pitchFamily="34" charset="0"/>
                <a:cs typeface="Arial" panose="020B0604020202020204" pitchFamily="34" charset="0"/>
              </a:rPr>
              <a:t>Sophia </a:t>
            </a:r>
            <a:r>
              <a:rPr lang="en-US" sz="1200" dirty="0" err="1">
                <a:solidFill>
                  <a:srgbClr val="2A2A2A"/>
                </a:solidFill>
                <a:effectLst/>
                <a:latin typeface="Arial" panose="020B0604020202020204" pitchFamily="34" charset="0"/>
                <a:ea typeface="Calibri" panose="020F0502020204030204" pitchFamily="34" charset="0"/>
                <a:cs typeface="Arial" panose="020B0604020202020204" pitchFamily="34" charset="0"/>
              </a:rPr>
              <a:t>Pathai</a:t>
            </a:r>
            <a:r>
              <a:rPr lang="en-US" sz="1200" dirty="0">
                <a:solidFill>
                  <a:srgbClr val="2A2A2A"/>
                </a:solidFill>
                <a:effectLst/>
                <a:latin typeface="Arial" panose="020B0604020202020204" pitchFamily="34" charset="0"/>
                <a:ea typeface="Calibri" panose="020F0502020204030204" pitchFamily="34" charset="0"/>
                <a:cs typeface="Arial" panose="020B0604020202020204" pitchFamily="34" charset="0"/>
              </a:rPr>
              <a:t> and others, Is HIV a Model of Accelerated or Accentuated Aging?, </a:t>
            </a:r>
            <a:r>
              <a:rPr lang="en-US" sz="1200" i="1" dirty="0">
                <a:solidFill>
                  <a:srgbClr val="2A2A2A"/>
                </a:solidFill>
                <a:effectLst/>
                <a:latin typeface="Arial" panose="020B0604020202020204" pitchFamily="34" charset="0"/>
                <a:ea typeface="Calibri" panose="020F0502020204030204" pitchFamily="34" charset="0"/>
                <a:cs typeface="Arial" panose="020B0604020202020204" pitchFamily="34" charset="0"/>
              </a:rPr>
              <a:t>The Journals of Gerontology: Series A</a:t>
            </a:r>
            <a:r>
              <a:rPr lang="en-US" sz="1200" dirty="0">
                <a:solidFill>
                  <a:srgbClr val="2A2A2A"/>
                </a:solidFill>
                <a:effectLst/>
                <a:latin typeface="Arial" panose="020B0604020202020204" pitchFamily="34" charset="0"/>
                <a:ea typeface="Calibri" panose="020F0502020204030204" pitchFamily="34" charset="0"/>
                <a:cs typeface="Arial" panose="020B0604020202020204" pitchFamily="34" charset="0"/>
              </a:rPr>
              <a:t>, Volume 69, Issue 7, July 2014, Pages 833–842, </a:t>
            </a:r>
            <a:r>
              <a:rPr lang="en-US" sz="1200" u="sng" dirty="0">
                <a:solidFill>
                  <a:srgbClr val="006FB7"/>
                </a:solidFill>
                <a:effectLst/>
                <a:latin typeface="Arial" panose="020B0604020202020204" pitchFamily="34" charset="0"/>
                <a:ea typeface="Calibri" panose="020F0502020204030204" pitchFamily="34" charset="0"/>
                <a:cs typeface="Arial" panose="020B0604020202020204" pitchFamily="34" charset="0"/>
                <a:hlinkClick r:id="rId4"/>
              </a:rPr>
              <a:t>https://doi.org/10.1093/gerona/glt168</a:t>
            </a:r>
            <a:r>
              <a:rPr lang="en-US" sz="1200" dirty="0">
                <a:effectLst/>
                <a:latin typeface="Arial" panose="020B0604020202020204" pitchFamily="34" charset="0"/>
                <a:cs typeface="Arial" panose="020B0604020202020204" pitchFamily="34" charset="0"/>
              </a:rPr>
              <a:t> </a:t>
            </a:r>
          </a:p>
          <a:p>
            <a:r>
              <a:rPr lang="en-US" sz="1200" b="0" i="0" dirty="0">
                <a:solidFill>
                  <a:srgbClr val="212121"/>
                </a:solidFill>
                <a:effectLst/>
                <a:latin typeface="Arial" panose="020B0604020202020204" pitchFamily="34" charset="0"/>
                <a:cs typeface="Arial" panose="020B0604020202020204" pitchFamily="34" charset="0"/>
              </a:rPr>
              <a:t>Kelly SG, Wu K, </a:t>
            </a:r>
            <a:r>
              <a:rPr lang="en-US" sz="1200" b="0" i="0" dirty="0" err="1">
                <a:solidFill>
                  <a:srgbClr val="212121"/>
                </a:solidFill>
                <a:effectLst/>
                <a:latin typeface="Arial" panose="020B0604020202020204" pitchFamily="34" charset="0"/>
                <a:cs typeface="Arial" panose="020B0604020202020204" pitchFamily="34" charset="0"/>
              </a:rPr>
              <a:t>Tassiopoulos</a:t>
            </a:r>
            <a:r>
              <a:rPr lang="en-US" sz="1200" b="0" i="0" dirty="0">
                <a:solidFill>
                  <a:srgbClr val="212121"/>
                </a:solidFill>
                <a:effectLst/>
                <a:latin typeface="Arial" panose="020B0604020202020204" pitchFamily="34" charset="0"/>
                <a:cs typeface="Arial" panose="020B0604020202020204" pitchFamily="34" charset="0"/>
              </a:rPr>
              <a:t> K, Erlandson KM, </a:t>
            </a:r>
            <a:r>
              <a:rPr lang="en-US" sz="1200" b="0" i="0" dirty="0" err="1">
                <a:solidFill>
                  <a:srgbClr val="212121"/>
                </a:solidFill>
                <a:effectLst/>
                <a:latin typeface="Arial" panose="020B0604020202020204" pitchFamily="34" charset="0"/>
                <a:cs typeface="Arial" panose="020B0604020202020204" pitchFamily="34" charset="0"/>
              </a:rPr>
              <a:t>Koletar</a:t>
            </a:r>
            <a:r>
              <a:rPr lang="en-US" sz="1200" b="0" i="0" dirty="0">
                <a:solidFill>
                  <a:srgbClr val="212121"/>
                </a:solidFill>
                <a:effectLst/>
                <a:latin typeface="Arial" panose="020B0604020202020204" pitchFamily="34" charset="0"/>
                <a:cs typeface="Arial" panose="020B0604020202020204" pitchFamily="34" charset="0"/>
              </a:rPr>
              <a:t> SL, </a:t>
            </a:r>
            <a:r>
              <a:rPr lang="en-US" sz="1200" b="0" i="0" dirty="0" err="1">
                <a:solidFill>
                  <a:srgbClr val="212121"/>
                </a:solidFill>
                <a:effectLst/>
                <a:latin typeface="Arial" panose="020B0604020202020204" pitchFamily="34" charset="0"/>
                <a:cs typeface="Arial" panose="020B0604020202020204" pitchFamily="34" charset="0"/>
              </a:rPr>
              <a:t>Palella</a:t>
            </a:r>
            <a:r>
              <a:rPr lang="en-US" sz="1200" b="0" i="0" dirty="0">
                <a:solidFill>
                  <a:srgbClr val="212121"/>
                </a:solidFill>
                <a:effectLst/>
                <a:latin typeface="Arial" panose="020B0604020202020204" pitchFamily="34" charset="0"/>
                <a:cs typeface="Arial" panose="020B0604020202020204" pitchFamily="34" charset="0"/>
              </a:rPr>
              <a:t> FJ. Frailty Is an Independent Risk Factor for Mortality, Cardiovascular Disease, Bone Disease, and Diabetes Among Aging Adults With Human Immunodeficiency Virus. Clin Infect Dis. 2019 Sep 27;69(8):1370-1376</a:t>
            </a:r>
          </a:p>
          <a:p>
            <a:r>
              <a:rPr lang="en-US" sz="1200" b="0" i="0" dirty="0">
                <a:solidFill>
                  <a:srgbClr val="212121"/>
                </a:solidFill>
                <a:effectLst/>
                <a:latin typeface="Arial" panose="020B0604020202020204" pitchFamily="34" charset="0"/>
                <a:cs typeface="Arial" panose="020B0604020202020204" pitchFamily="34" charset="0"/>
              </a:rPr>
              <a:t>Siegler EL, Burchett CO, </a:t>
            </a:r>
            <a:r>
              <a:rPr lang="en-US" sz="1200" b="0" i="0" dirty="0" err="1">
                <a:solidFill>
                  <a:srgbClr val="212121"/>
                </a:solidFill>
                <a:effectLst/>
                <a:latin typeface="Arial" panose="020B0604020202020204" pitchFamily="34" charset="0"/>
                <a:cs typeface="Arial" panose="020B0604020202020204" pitchFamily="34" charset="0"/>
              </a:rPr>
              <a:t>Glesby</a:t>
            </a:r>
            <a:r>
              <a:rPr lang="en-US" sz="1200" b="0" i="0" dirty="0">
                <a:solidFill>
                  <a:srgbClr val="212121"/>
                </a:solidFill>
                <a:effectLst/>
                <a:latin typeface="Arial" panose="020B0604020202020204" pitchFamily="34" charset="0"/>
                <a:cs typeface="Arial" panose="020B0604020202020204" pitchFamily="34" charset="0"/>
              </a:rPr>
              <a:t> MJ. Older people with HIV are an essential part of the continuum of HIV care. J Int AIDS Soc. 2018 Oct;21(10):</a:t>
            </a:r>
          </a:p>
          <a:p>
            <a:r>
              <a:rPr lang="en-US" sz="1200" b="0" i="0" dirty="0">
                <a:solidFill>
                  <a:srgbClr val="222222"/>
                </a:solidFill>
                <a:effectLst/>
                <a:latin typeface="Arial" panose="020B0604020202020204" pitchFamily="34" charset="0"/>
                <a:cs typeface="Arial" panose="020B0604020202020204" pitchFamily="34" charset="0"/>
              </a:rPr>
              <a:t>Nightingale, Sam, et al. "Moving on from HAND: why we need new criteria for cognitive impairment in persons living with human immunodeficiency virus and a proposed way forward." </a:t>
            </a:r>
            <a:r>
              <a:rPr lang="en-US" sz="1200" b="0" i="1" dirty="0">
                <a:solidFill>
                  <a:srgbClr val="222222"/>
                </a:solidFill>
                <a:effectLst/>
                <a:latin typeface="Arial" panose="020B0604020202020204" pitchFamily="34" charset="0"/>
                <a:cs typeface="Arial" panose="020B0604020202020204" pitchFamily="34" charset="0"/>
              </a:rPr>
              <a:t>Clinical Infectious Diseases</a:t>
            </a:r>
            <a:r>
              <a:rPr lang="en-US" sz="1200" b="0" i="0" dirty="0">
                <a:solidFill>
                  <a:srgbClr val="222222"/>
                </a:solidFill>
                <a:effectLst/>
                <a:latin typeface="Arial" panose="020B0604020202020204" pitchFamily="34" charset="0"/>
                <a:cs typeface="Arial" panose="020B0604020202020204" pitchFamily="34" charset="0"/>
              </a:rPr>
              <a:t> 73.6 (2021): 1113-1118.</a:t>
            </a:r>
          </a:p>
          <a:p>
            <a:r>
              <a:rPr lang="en-US" sz="1200" b="0" i="0" dirty="0">
                <a:solidFill>
                  <a:srgbClr val="212121"/>
                </a:solidFill>
                <a:effectLst/>
                <a:latin typeface="Arial" panose="020B0604020202020204" pitchFamily="34" charset="0"/>
                <a:cs typeface="Arial" panose="020B0604020202020204" pitchFamily="34" charset="0"/>
              </a:rPr>
              <a:t>Brown TT, </a:t>
            </a:r>
            <a:r>
              <a:rPr lang="en-US" sz="1200" b="0" i="0" dirty="0" err="1">
                <a:solidFill>
                  <a:srgbClr val="212121"/>
                </a:solidFill>
                <a:effectLst/>
                <a:latin typeface="Arial" panose="020B0604020202020204" pitchFamily="34" charset="0"/>
                <a:cs typeface="Arial" panose="020B0604020202020204" pitchFamily="34" charset="0"/>
              </a:rPr>
              <a:t>Qaqish</a:t>
            </a:r>
            <a:r>
              <a:rPr lang="en-US" sz="1200" b="0" i="0" dirty="0">
                <a:solidFill>
                  <a:srgbClr val="212121"/>
                </a:solidFill>
                <a:effectLst/>
                <a:latin typeface="Arial" panose="020B0604020202020204" pitchFamily="34" charset="0"/>
                <a:cs typeface="Arial" panose="020B0604020202020204" pitchFamily="34" charset="0"/>
              </a:rPr>
              <a:t> RB. Antiretroviral therapy and the prevalence of osteopenia and osteoporosis: a meta-analytic review. AIDS. 2006 Nov 14;20(17):2165-74.</a:t>
            </a:r>
          </a:p>
          <a:p>
            <a:r>
              <a:rPr lang="en-US" sz="1200" b="0" i="0" dirty="0" err="1">
                <a:solidFill>
                  <a:srgbClr val="212121"/>
                </a:solidFill>
                <a:effectLst/>
                <a:latin typeface="Arial" panose="020B0604020202020204" pitchFamily="34" charset="0"/>
                <a:cs typeface="Arial" panose="020B0604020202020204" pitchFamily="34" charset="0"/>
              </a:rPr>
              <a:t>McComsey</a:t>
            </a:r>
            <a:r>
              <a:rPr lang="en-US" sz="1200" b="0" i="0" dirty="0">
                <a:solidFill>
                  <a:srgbClr val="212121"/>
                </a:solidFill>
                <a:effectLst/>
                <a:latin typeface="Arial" panose="020B0604020202020204" pitchFamily="34" charset="0"/>
                <a:cs typeface="Arial" panose="020B0604020202020204" pitchFamily="34" charset="0"/>
              </a:rPr>
              <a:t> GA, </a:t>
            </a:r>
            <a:r>
              <a:rPr lang="en-US" sz="1200" b="0" i="0" dirty="0" err="1">
                <a:solidFill>
                  <a:srgbClr val="212121"/>
                </a:solidFill>
                <a:effectLst/>
                <a:latin typeface="Arial" panose="020B0604020202020204" pitchFamily="34" charset="0"/>
                <a:cs typeface="Arial" panose="020B0604020202020204" pitchFamily="34" charset="0"/>
              </a:rPr>
              <a:t>Tebas</a:t>
            </a:r>
            <a:r>
              <a:rPr lang="en-US" sz="1200" b="0" i="0" dirty="0">
                <a:solidFill>
                  <a:srgbClr val="212121"/>
                </a:solidFill>
                <a:effectLst/>
                <a:latin typeface="Arial" panose="020B0604020202020204" pitchFamily="34" charset="0"/>
                <a:cs typeface="Arial" panose="020B0604020202020204" pitchFamily="34" charset="0"/>
              </a:rPr>
              <a:t> P, Shane E, Yin MT, Overton ET, Huang JS, </a:t>
            </a:r>
            <a:r>
              <a:rPr lang="en-US" sz="1200" b="0" i="0" dirty="0" err="1">
                <a:solidFill>
                  <a:srgbClr val="212121"/>
                </a:solidFill>
                <a:effectLst/>
                <a:latin typeface="Arial" panose="020B0604020202020204" pitchFamily="34" charset="0"/>
                <a:cs typeface="Arial" panose="020B0604020202020204" pitchFamily="34" charset="0"/>
              </a:rPr>
              <a:t>Aldrovandi</a:t>
            </a:r>
            <a:r>
              <a:rPr lang="en-US" sz="1200" b="0" i="0" dirty="0">
                <a:solidFill>
                  <a:srgbClr val="212121"/>
                </a:solidFill>
                <a:effectLst/>
                <a:latin typeface="Arial" panose="020B0604020202020204" pitchFamily="34" charset="0"/>
                <a:cs typeface="Arial" panose="020B0604020202020204" pitchFamily="34" charset="0"/>
              </a:rPr>
              <a:t> GM, Cardoso SW, Santana JL, Brown TT. Bone disease in HIV infection: a practical review and recommendations for HIV care providers. Clin Infect Dis. 2010 Oct 15;51(8):937-46.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58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2E4BB-F04B-9986-0F1E-071EFD829259}"/>
              </a:ext>
            </a:extLst>
          </p:cNvPr>
          <p:cNvSpPr>
            <a:spLocks noGrp="1"/>
          </p:cNvSpPr>
          <p:nvPr>
            <p:ph type="title"/>
          </p:nvPr>
        </p:nvSpPr>
        <p:spPr>
          <a:xfrm>
            <a:off x="1006900" y="1188637"/>
            <a:ext cx="3141430" cy="4480726"/>
          </a:xfrm>
        </p:spPr>
        <p:txBody>
          <a:bodyPr>
            <a:normAutofit/>
          </a:bodyPr>
          <a:lstStyle/>
          <a:p>
            <a:pPr algn="r"/>
            <a:r>
              <a:rPr lang="en-US" sz="6600"/>
              <a:t>Frailty in OALWH</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83DE8F-F4F9-FB17-11BF-BBEC2F1D3FF8}"/>
              </a:ext>
            </a:extLst>
          </p:cNvPr>
          <p:cNvSpPr>
            <a:spLocks noGrp="1"/>
          </p:cNvSpPr>
          <p:nvPr>
            <p:ph idx="1"/>
          </p:nvPr>
        </p:nvSpPr>
        <p:spPr>
          <a:xfrm>
            <a:off x="5138928" y="1338729"/>
            <a:ext cx="4795584" cy="4180542"/>
          </a:xfrm>
        </p:spPr>
        <p:txBody>
          <a:bodyPr anchor="ctr">
            <a:normAutofit/>
          </a:bodyPr>
          <a:lstStyle/>
          <a:p>
            <a:r>
              <a:rPr lang="en-US" sz="2400" b="0" i="0" dirty="0">
                <a:effectLst/>
                <a:latin typeface="Roboto" panose="02000000000000000000" pitchFamily="2" charset="0"/>
              </a:rPr>
              <a:t>Baseline frailty was associated with incident cardiovascular disease, diabetes mellitus, and bone disease, while increase in frailty score was associated with mortality.</a:t>
            </a:r>
          </a:p>
          <a:p>
            <a:r>
              <a:rPr lang="en-US" sz="2400" b="0" i="0" dirty="0">
                <a:solidFill>
                  <a:srgbClr val="212121"/>
                </a:solidFill>
                <a:effectLst/>
                <a:latin typeface="system-ui"/>
              </a:rPr>
              <a:t>Incorporation of frailty assessments into the care of PWH may assist in improvement of functional status and risk stratification for age-related chronic diseases</a:t>
            </a:r>
            <a:r>
              <a:rPr lang="en-US" sz="1600" b="0" i="0" dirty="0">
                <a:solidFill>
                  <a:srgbClr val="212121"/>
                </a:solidFill>
                <a:effectLst/>
                <a:latin typeface="system-ui"/>
              </a:rPr>
              <a:t>.</a:t>
            </a:r>
            <a:endParaRPr lang="en-US" sz="2400" b="0" i="0" dirty="0">
              <a:effectLst/>
              <a:latin typeface="Roboto" panose="02000000000000000000" pitchFamily="2" charset="0"/>
            </a:endParaRPr>
          </a:p>
          <a:p>
            <a:endParaRPr lang="en-US" sz="2400" dirty="0"/>
          </a:p>
        </p:txBody>
      </p:sp>
      <p:sp>
        <p:nvSpPr>
          <p:cNvPr id="4" name="TextBox 3">
            <a:extLst>
              <a:ext uri="{FF2B5EF4-FFF2-40B4-BE49-F238E27FC236}">
                <a16:creationId xmlns:a16="http://schemas.microsoft.com/office/drawing/2014/main" id="{616674C3-16A5-DC35-56A6-2EED93AC80EB}"/>
              </a:ext>
            </a:extLst>
          </p:cNvPr>
          <p:cNvSpPr txBox="1"/>
          <p:nvPr/>
        </p:nvSpPr>
        <p:spPr>
          <a:xfrm>
            <a:off x="439387" y="6536267"/>
            <a:ext cx="3708943" cy="369332"/>
          </a:xfrm>
          <a:prstGeom prst="rect">
            <a:avLst/>
          </a:prstGeom>
          <a:noFill/>
        </p:spPr>
        <p:txBody>
          <a:bodyPr wrap="square" rtlCol="0">
            <a:spAutoFit/>
          </a:bodyPr>
          <a:lstStyle/>
          <a:p>
            <a:r>
              <a:rPr lang="en-US" dirty="0"/>
              <a:t>Kelly et al. 2018</a:t>
            </a:r>
          </a:p>
        </p:txBody>
      </p:sp>
    </p:spTree>
    <p:extLst>
      <p:ext uri="{BB962C8B-B14F-4D97-AF65-F5344CB8AC3E}">
        <p14:creationId xmlns:p14="http://schemas.microsoft.com/office/powerpoint/2010/main" val="128097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4A10-C9FC-4DF8-2775-2A411146116C}"/>
              </a:ext>
            </a:extLst>
          </p:cNvPr>
          <p:cNvSpPr>
            <a:spLocks noGrp="1"/>
          </p:cNvSpPr>
          <p:nvPr>
            <p:ph type="title"/>
          </p:nvPr>
        </p:nvSpPr>
        <p:spPr/>
        <p:txBody>
          <a:bodyPr/>
          <a:lstStyle/>
          <a:p>
            <a:r>
              <a:rPr lang="en-US" dirty="0"/>
              <a:t>Independent Predictors of Frailty</a:t>
            </a:r>
          </a:p>
        </p:txBody>
      </p:sp>
      <p:sp>
        <p:nvSpPr>
          <p:cNvPr id="3" name="Content Placeholder 2">
            <a:extLst>
              <a:ext uri="{FF2B5EF4-FFF2-40B4-BE49-F238E27FC236}">
                <a16:creationId xmlns:a16="http://schemas.microsoft.com/office/drawing/2014/main" id="{490F5F43-DAA9-4CEA-4720-9C2D92F6B64C}"/>
              </a:ext>
            </a:extLst>
          </p:cNvPr>
          <p:cNvSpPr>
            <a:spLocks noGrp="1"/>
          </p:cNvSpPr>
          <p:nvPr>
            <p:ph idx="1"/>
          </p:nvPr>
        </p:nvSpPr>
        <p:spPr/>
        <p:txBody>
          <a:bodyPr>
            <a:normAutofit lnSpcReduction="10000"/>
          </a:bodyPr>
          <a:lstStyle/>
          <a:p>
            <a:r>
              <a:rPr lang="en-US" dirty="0"/>
              <a:t>Independent Predictors of Frailty</a:t>
            </a:r>
          </a:p>
          <a:p>
            <a:pPr lvl="1"/>
            <a:r>
              <a:rPr lang="en-US" dirty="0"/>
              <a:t>Unemployment</a:t>
            </a:r>
          </a:p>
          <a:p>
            <a:pPr lvl="1"/>
            <a:r>
              <a:rPr lang="en-US" dirty="0"/>
              <a:t>Greater number of comorbid conditions and past opportunistic illnesses </a:t>
            </a:r>
          </a:p>
          <a:p>
            <a:pPr lvl="1"/>
            <a:r>
              <a:rPr lang="en-US" dirty="0"/>
              <a:t>Higher depression severity score</a:t>
            </a:r>
          </a:p>
          <a:p>
            <a:pPr lvl="1"/>
            <a:r>
              <a:rPr lang="en-US" dirty="0"/>
              <a:t>Receipt of antidepressants</a:t>
            </a:r>
          </a:p>
          <a:p>
            <a:pPr lvl="1"/>
            <a:r>
              <a:rPr lang="en-US" dirty="0"/>
              <a:t>Lower </a:t>
            </a:r>
            <a:r>
              <a:rPr lang="en-US" dirty="0">
                <a:hlinkClick r:id="rId3" tooltip="Learn more about serum albumin from ScienceDirect's AI-generated Topic Pages"/>
              </a:rPr>
              <a:t>serum albumin</a:t>
            </a:r>
            <a:r>
              <a:rPr lang="en-US" dirty="0"/>
              <a:t>. </a:t>
            </a:r>
          </a:p>
          <a:p>
            <a:r>
              <a:rPr lang="en-US" dirty="0"/>
              <a:t>Hospitalization rates were greater for frail persons with a five-fold longer duration of inpatient stay</a:t>
            </a:r>
          </a:p>
          <a:p>
            <a:r>
              <a:rPr lang="en-US" dirty="0"/>
              <a:t>Prevalence in PLWH</a:t>
            </a:r>
          </a:p>
          <a:p>
            <a:pPr lvl="1"/>
            <a:r>
              <a:rPr lang="en-US" dirty="0"/>
              <a:t>Pre-frailty 56%</a:t>
            </a:r>
          </a:p>
          <a:p>
            <a:pPr lvl="1"/>
            <a:r>
              <a:rPr lang="en-US" dirty="0"/>
              <a:t>Frailty 9%</a:t>
            </a:r>
          </a:p>
          <a:p>
            <a:endParaRPr lang="en-US" dirty="0"/>
          </a:p>
        </p:txBody>
      </p:sp>
      <p:sp>
        <p:nvSpPr>
          <p:cNvPr id="4" name="TextBox 3">
            <a:extLst>
              <a:ext uri="{FF2B5EF4-FFF2-40B4-BE49-F238E27FC236}">
                <a16:creationId xmlns:a16="http://schemas.microsoft.com/office/drawing/2014/main" id="{04BFCE74-F8C8-1ECE-ED35-8320DE20296E}"/>
              </a:ext>
            </a:extLst>
          </p:cNvPr>
          <p:cNvSpPr txBox="1"/>
          <p:nvPr/>
        </p:nvSpPr>
        <p:spPr>
          <a:xfrm>
            <a:off x="1554708" y="6557918"/>
            <a:ext cx="3042809" cy="300082"/>
          </a:xfrm>
          <a:prstGeom prst="rect">
            <a:avLst/>
          </a:prstGeom>
          <a:noFill/>
        </p:spPr>
        <p:txBody>
          <a:bodyPr wrap="square" rtlCol="0">
            <a:spAutoFit/>
          </a:bodyPr>
          <a:lstStyle/>
          <a:p>
            <a:r>
              <a:rPr lang="en-US" sz="1350" dirty="0">
                <a:solidFill>
                  <a:srgbClr val="2E2E2E"/>
                </a:solidFill>
                <a:latin typeface="Georgia" panose="02040502050405020303" pitchFamily="18" charset="0"/>
                <a:ea typeface="Times New Roman" panose="02020603050405020304" pitchFamily="18" charset="0"/>
                <a:cs typeface="Times New Roman" panose="02020603050405020304" pitchFamily="18" charset="0"/>
              </a:rPr>
              <a:t>Onen et al, Journal of Infection 2009</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119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Freeform: Shape 1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7" name="Freeform: Shape 1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a:extLst>
              <a:ext uri="{FF2B5EF4-FFF2-40B4-BE49-F238E27FC236}">
                <a16:creationId xmlns:a16="http://schemas.microsoft.com/office/drawing/2014/main" id="{27865AAC-8956-12BB-94DA-86A480970DAD}"/>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Cognition</a:t>
            </a:r>
          </a:p>
        </p:txBody>
      </p:sp>
      <p:sp>
        <p:nvSpPr>
          <p:cNvPr id="5" name="Subtitle 4">
            <a:extLst>
              <a:ext uri="{FF2B5EF4-FFF2-40B4-BE49-F238E27FC236}">
                <a16:creationId xmlns:a16="http://schemas.microsoft.com/office/drawing/2014/main" id="{17E5F193-6F4B-668F-31FF-284D71D6CA09}"/>
              </a:ext>
            </a:extLst>
          </p:cNvPr>
          <p:cNvSpPr>
            <a:spLocks noGrp="1"/>
          </p:cNvSpPr>
          <p:nvPr>
            <p:ph type="subTitle" idx="1"/>
          </p:nvPr>
        </p:nvSpPr>
        <p:spPr>
          <a:xfrm>
            <a:off x="3502135" y="4001587"/>
            <a:ext cx="5188034" cy="682079"/>
          </a:xfrm>
        </p:spPr>
        <p:txBody>
          <a:bodyPr>
            <a:normAutofit/>
          </a:bodyPr>
          <a:lstStyle/>
          <a:p>
            <a:endParaRPr lang="en-US" dirty="0">
              <a:solidFill>
                <a:schemeClr val="tx2"/>
              </a:solidFill>
            </a:endParaRPr>
          </a:p>
        </p:txBody>
      </p:sp>
      <p:grpSp>
        <p:nvGrpSpPr>
          <p:cNvPr id="25" name="Group 2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6" name="Freeform: Shape 2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2" name="Freeform: Shape 3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3558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094EB2-014B-4C9E-5661-F7F0C71715A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HIV-associated Neurocognitive Disorders (HAND)</a:t>
            </a:r>
          </a:p>
        </p:txBody>
      </p:sp>
      <p:sp>
        <p:nvSpPr>
          <p:cNvPr id="3" name="Content Placeholder 2">
            <a:extLst>
              <a:ext uri="{FF2B5EF4-FFF2-40B4-BE49-F238E27FC236}">
                <a16:creationId xmlns:a16="http://schemas.microsoft.com/office/drawing/2014/main" id="{49F083AE-3322-E764-3D6C-5653EBB59E02}"/>
              </a:ext>
            </a:extLst>
          </p:cNvPr>
          <p:cNvSpPr>
            <a:spLocks noGrp="1"/>
          </p:cNvSpPr>
          <p:nvPr>
            <p:ph idx="1"/>
          </p:nvPr>
        </p:nvSpPr>
        <p:spPr>
          <a:xfrm>
            <a:off x="6503158" y="649480"/>
            <a:ext cx="4862447" cy="5546047"/>
          </a:xfrm>
        </p:spPr>
        <p:txBody>
          <a:bodyPr anchor="ctr">
            <a:normAutofit/>
          </a:bodyPr>
          <a:lstStyle/>
          <a:p>
            <a:r>
              <a:rPr lang="en-US" sz="2000" dirty="0"/>
              <a:t>Up to 50% suffer from cognitive syndromes in the setting of HIV</a:t>
            </a:r>
          </a:p>
          <a:p>
            <a:pPr lvl="1"/>
            <a:r>
              <a:rPr lang="en-US" sz="2000" dirty="0"/>
              <a:t>More in virally non-suppressed or those with significant comorbidities</a:t>
            </a:r>
          </a:p>
          <a:p>
            <a:pPr lvl="1"/>
            <a:r>
              <a:rPr lang="en-US" sz="2000" dirty="0"/>
              <a:t>Over-represented in South American and Sub-Saharan African populations</a:t>
            </a:r>
          </a:p>
          <a:p>
            <a:pPr lvl="1"/>
            <a:r>
              <a:rPr lang="en-US" sz="2000" dirty="0"/>
              <a:t>The majority are asymptomatic</a:t>
            </a:r>
          </a:p>
          <a:p>
            <a:pPr lvl="1"/>
            <a:r>
              <a:rPr lang="en-US" sz="2000" dirty="0"/>
              <a:t>Most studied in middle-aged or younger participant groups</a:t>
            </a:r>
          </a:p>
          <a:p>
            <a:r>
              <a:rPr lang="en-US" sz="2000" b="0" i="0" dirty="0">
                <a:effectLst/>
              </a:rPr>
              <a:t>A recent UK study showed a 3.2% prevalence of cognitive impairment when diagnosed clinically</a:t>
            </a:r>
            <a:endParaRPr lang="en-US" sz="2000" dirty="0"/>
          </a:p>
          <a:p>
            <a:r>
              <a:rPr lang="en-US" sz="2000" dirty="0"/>
              <a:t>Aging into traditional decades for AD and other dementias poses diagnostic challenges</a:t>
            </a:r>
          </a:p>
        </p:txBody>
      </p:sp>
    </p:spTree>
    <p:extLst>
      <p:ext uri="{BB962C8B-B14F-4D97-AF65-F5344CB8AC3E}">
        <p14:creationId xmlns:p14="http://schemas.microsoft.com/office/powerpoint/2010/main" val="91016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865CE-9ACA-5218-AF6D-E47CCF3ED5F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Cognitive Impairment </a:t>
            </a:r>
          </a:p>
        </p:txBody>
      </p:sp>
      <p:graphicFrame>
        <p:nvGraphicFramePr>
          <p:cNvPr id="5" name="Content Placeholder 2">
            <a:extLst>
              <a:ext uri="{FF2B5EF4-FFF2-40B4-BE49-F238E27FC236}">
                <a16:creationId xmlns:a16="http://schemas.microsoft.com/office/drawing/2014/main" id="{8906D75D-288C-39C6-4189-CB642F2069C6}"/>
              </a:ext>
            </a:extLst>
          </p:cNvPr>
          <p:cNvGraphicFramePr>
            <a:graphicFrameLocks noGrp="1"/>
          </p:cNvGraphicFramePr>
          <p:nvPr>
            <p:ph idx="1"/>
            <p:extLst>
              <p:ext uri="{D42A27DB-BD31-4B8C-83A1-F6EECF244321}">
                <p14:modId xmlns:p14="http://schemas.microsoft.com/office/powerpoint/2010/main" val="117827243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835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22B1B-438E-4365-B8D4-B730A28A9DD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Mentation</a:t>
            </a:r>
          </a:p>
        </p:txBody>
      </p:sp>
      <p:graphicFrame>
        <p:nvGraphicFramePr>
          <p:cNvPr id="5" name="Content Placeholder 2">
            <a:extLst>
              <a:ext uri="{FF2B5EF4-FFF2-40B4-BE49-F238E27FC236}">
                <a16:creationId xmlns:a16="http://schemas.microsoft.com/office/drawing/2014/main" id="{4774A2BE-28EE-2B9D-058F-10E6096E01DA}"/>
              </a:ext>
            </a:extLst>
          </p:cNvPr>
          <p:cNvGraphicFramePr>
            <a:graphicFrameLocks noGrp="1"/>
          </p:cNvGraphicFramePr>
          <p:nvPr>
            <p:ph idx="1"/>
            <p:extLst>
              <p:ext uri="{D42A27DB-BD31-4B8C-83A1-F6EECF244321}">
                <p14:modId xmlns:p14="http://schemas.microsoft.com/office/powerpoint/2010/main" val="26039604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974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C1454-209E-9655-512F-BD902CAA4E5A}"/>
              </a:ext>
            </a:extLst>
          </p:cNvPr>
          <p:cNvSpPr>
            <a:spLocks noGrp="1"/>
          </p:cNvSpPr>
          <p:nvPr>
            <p:ph type="title"/>
          </p:nvPr>
        </p:nvSpPr>
        <p:spPr>
          <a:xfrm>
            <a:off x="956826" y="1112969"/>
            <a:ext cx="3937298" cy="4166010"/>
          </a:xfrm>
        </p:spPr>
        <p:txBody>
          <a:bodyPr>
            <a:normAutofit/>
          </a:bodyPr>
          <a:lstStyle/>
          <a:p>
            <a:r>
              <a:rPr lang="en-US">
                <a:solidFill>
                  <a:srgbClr val="FFFFFF"/>
                </a:solidFill>
              </a:rPr>
              <a:t>Case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0A856D-9B06-7E68-6ADA-2F04E3A5913B}"/>
              </a:ext>
            </a:extLst>
          </p:cNvPr>
          <p:cNvSpPr>
            <a:spLocks noGrp="1"/>
          </p:cNvSpPr>
          <p:nvPr>
            <p:ph idx="1"/>
          </p:nvPr>
        </p:nvSpPr>
        <p:spPr>
          <a:xfrm>
            <a:off x="6096000" y="820880"/>
            <a:ext cx="5257799" cy="4889350"/>
          </a:xfrm>
        </p:spPr>
        <p:txBody>
          <a:bodyPr anchor="t">
            <a:normAutofit/>
          </a:bodyPr>
          <a:lstStyle/>
          <a:p>
            <a:r>
              <a:rPr lang="en-US" sz="2200" dirty="0"/>
              <a:t>CL is a 68 </a:t>
            </a:r>
            <a:r>
              <a:rPr lang="en-US" sz="2200" dirty="0" err="1"/>
              <a:t>yo</a:t>
            </a:r>
            <a:r>
              <a:rPr lang="en-US" sz="2200" dirty="0"/>
              <a:t> male with PMH of HIV (dx in 1986), HTN, HLD, DM seen as part of the Age Positively program. On cognitive testing, he scored a 2/5 on the Mini-Cog which led to performing a MoCA which he scored poorly on 19/30. The examining Geriatrician was quite surprised as the patient was living independently and managing pills and finances expertly. The patient related that he had a very difficult childhood especially in school and that he was ridiculed by his teacher and  psychologically and sexually abused at home by multiple family members. He left school as soon as he could.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19184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actors affecting cognitive test performance in persons living with HIV. Abbreviation: HIV, human immunodeficiency virus.">
            <a:extLst>
              <a:ext uri="{FF2B5EF4-FFF2-40B4-BE49-F238E27FC236}">
                <a16:creationId xmlns:a16="http://schemas.microsoft.com/office/drawing/2014/main" id="{2CB64433-FC49-449C-1021-DE159D3F63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7198" y="643467"/>
            <a:ext cx="10817603"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818B35-8999-9D8E-9A17-88DD535CF0C2}"/>
              </a:ext>
            </a:extLst>
          </p:cNvPr>
          <p:cNvSpPr txBox="1"/>
          <p:nvPr/>
        </p:nvSpPr>
        <p:spPr>
          <a:xfrm>
            <a:off x="8775865" y="6507678"/>
            <a:ext cx="2826327" cy="369332"/>
          </a:xfrm>
          <a:prstGeom prst="rect">
            <a:avLst/>
          </a:prstGeom>
          <a:noFill/>
        </p:spPr>
        <p:txBody>
          <a:bodyPr wrap="square" rtlCol="0">
            <a:spAutoFit/>
          </a:bodyPr>
          <a:lstStyle/>
          <a:p>
            <a:r>
              <a:rPr lang="en-US" dirty="0"/>
              <a:t>Nightingale et al, 2021</a:t>
            </a:r>
          </a:p>
        </p:txBody>
      </p:sp>
    </p:spTree>
    <p:extLst>
      <p:ext uri="{BB962C8B-B14F-4D97-AF65-F5344CB8AC3E}">
        <p14:creationId xmlns:p14="http://schemas.microsoft.com/office/powerpoint/2010/main" val="1985287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F7E637-404F-A5F1-DC80-386139CB470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Mechanisms of drug-drug interactions with ART</a:t>
            </a:r>
          </a:p>
        </p:txBody>
      </p:sp>
      <p:sp>
        <p:nvSpPr>
          <p:cNvPr id="3" name="Content Placeholder 2">
            <a:extLst>
              <a:ext uri="{FF2B5EF4-FFF2-40B4-BE49-F238E27FC236}">
                <a16:creationId xmlns:a16="http://schemas.microsoft.com/office/drawing/2014/main" id="{3CF85E07-4252-A0A9-D4F2-FF623367E750}"/>
              </a:ext>
            </a:extLst>
          </p:cNvPr>
          <p:cNvSpPr>
            <a:spLocks noGrp="1"/>
          </p:cNvSpPr>
          <p:nvPr>
            <p:ph idx="1"/>
          </p:nvPr>
        </p:nvSpPr>
        <p:spPr>
          <a:xfrm>
            <a:off x="6503158" y="649480"/>
            <a:ext cx="4862447" cy="5546047"/>
          </a:xfrm>
        </p:spPr>
        <p:txBody>
          <a:bodyPr anchor="ctr">
            <a:normAutofit/>
          </a:bodyPr>
          <a:lstStyle/>
          <a:p>
            <a:r>
              <a:rPr lang="en-US" sz="2000"/>
              <a:t>Can occur at the level of absorption, metabolism, or elimination via the following mechanisms</a:t>
            </a:r>
          </a:p>
          <a:p>
            <a:pPr lvl="1"/>
            <a:r>
              <a:rPr lang="en-US" sz="2000"/>
              <a:t>Gastric pH changes (antacids)</a:t>
            </a:r>
          </a:p>
          <a:p>
            <a:pPr lvl="1"/>
            <a:r>
              <a:rPr lang="en-US" sz="2000"/>
              <a:t>Chelation (antacids, cation containing compounds)</a:t>
            </a:r>
          </a:p>
          <a:p>
            <a:pPr lvl="1"/>
            <a:r>
              <a:rPr lang="en-US" sz="2000"/>
              <a:t>Inhibition/Induction of intestinal cytochrome P450(CYP3A4)</a:t>
            </a:r>
          </a:p>
          <a:p>
            <a:pPr lvl="1"/>
            <a:r>
              <a:rPr lang="en-US" sz="2000"/>
              <a:t>Inhibition/Induction of hepatic CYP and/or glucuronidation enzymes and/or hepatic transporters</a:t>
            </a:r>
          </a:p>
          <a:p>
            <a:pPr lvl="1"/>
            <a:r>
              <a:rPr lang="en-US" sz="2000"/>
              <a:t>Inhibition of renal tubular transporters</a:t>
            </a:r>
          </a:p>
        </p:txBody>
      </p:sp>
    </p:spTree>
    <p:extLst>
      <p:ext uri="{BB962C8B-B14F-4D97-AF65-F5344CB8AC3E}">
        <p14:creationId xmlns:p14="http://schemas.microsoft.com/office/powerpoint/2010/main" val="387142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F7DA9-6EBC-42B2-A222-73F980D50FFB}"/>
              </a:ext>
            </a:extLst>
          </p:cNvPr>
          <p:cNvSpPr>
            <a:spLocks noGrp="1"/>
          </p:cNvSpPr>
          <p:nvPr>
            <p:ph type="title"/>
          </p:nvPr>
        </p:nvSpPr>
        <p:spPr>
          <a:xfrm>
            <a:off x="838200" y="365125"/>
            <a:ext cx="10515600" cy="1325563"/>
          </a:xfrm>
        </p:spPr>
        <p:txBody>
          <a:bodyPr>
            <a:normAutofit/>
          </a:bodyPr>
          <a:lstStyle/>
          <a:p>
            <a:r>
              <a:rPr lang="en-US" sz="5400"/>
              <a:t>HIV and the Aging Population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494423-2B31-4991-B853-0E0486037E8D}"/>
              </a:ext>
            </a:extLst>
          </p:cNvPr>
          <p:cNvSpPr>
            <a:spLocks noGrp="1"/>
          </p:cNvSpPr>
          <p:nvPr>
            <p:ph idx="1"/>
          </p:nvPr>
        </p:nvSpPr>
        <p:spPr>
          <a:xfrm>
            <a:off x="838200" y="1929384"/>
            <a:ext cx="10515600" cy="4251960"/>
          </a:xfrm>
        </p:spPr>
        <p:txBody>
          <a:bodyPr>
            <a:normAutofit/>
          </a:bodyPr>
          <a:lstStyle/>
          <a:p>
            <a:r>
              <a:rPr lang="en-US" sz="2200"/>
              <a:t>63% of people living with HIV are over age 50</a:t>
            </a:r>
          </a:p>
          <a:p>
            <a:r>
              <a:rPr lang="en-US" sz="2200"/>
              <a:t>35% of persons over the age of 55 with newly diagnosed HIV had stage 3 HIV (CD4&lt;200 or ADC)</a:t>
            </a:r>
          </a:p>
          <a:p>
            <a:pPr lvl="1"/>
            <a:r>
              <a:rPr lang="en-US" sz="2200"/>
              <a:t>Implication that there is a more limited immune response/CD4 reconstitution among older adults started on ART</a:t>
            </a:r>
          </a:p>
          <a:p>
            <a:r>
              <a:rPr lang="en-US" sz="2200"/>
              <a:t>Accelerated vs accentuated aging</a:t>
            </a:r>
          </a:p>
          <a:p>
            <a:pPr lvl="1"/>
            <a:r>
              <a:rPr lang="en-US" sz="2200"/>
              <a:t>Accelerated: Comorbid conditions occur earlier </a:t>
            </a:r>
          </a:p>
          <a:p>
            <a:pPr lvl="1"/>
            <a:r>
              <a:rPr lang="en-US" sz="2200"/>
              <a:t>Accentuated: Disease occurs at higher rate at every age</a:t>
            </a:r>
          </a:p>
          <a:p>
            <a:r>
              <a:rPr lang="en-US" sz="2200"/>
              <a:t>Progress has been made…but</a:t>
            </a:r>
          </a:p>
          <a:p>
            <a:pPr lvl="1"/>
            <a:r>
              <a:rPr lang="en-US" sz="2200"/>
              <a:t>Still an 11-year life expectancy age gap</a:t>
            </a:r>
          </a:p>
          <a:p>
            <a:pPr lvl="1"/>
            <a:r>
              <a:rPr lang="en-US" sz="2200"/>
              <a:t>Even among those on early ART, an 8-year gap remains</a:t>
            </a:r>
          </a:p>
        </p:txBody>
      </p:sp>
    </p:spTree>
    <p:extLst>
      <p:ext uri="{BB962C8B-B14F-4D97-AF65-F5344CB8AC3E}">
        <p14:creationId xmlns:p14="http://schemas.microsoft.com/office/powerpoint/2010/main" val="1154070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5496-1462-42C1-07AB-13803AF135B4}"/>
              </a:ext>
            </a:extLst>
          </p:cNvPr>
          <p:cNvSpPr>
            <a:spLocks noGrp="1"/>
          </p:cNvSpPr>
          <p:nvPr>
            <p:ph type="title"/>
          </p:nvPr>
        </p:nvSpPr>
        <p:spPr/>
        <p:txBody>
          <a:bodyPr>
            <a:normAutofit/>
          </a:bodyPr>
          <a:lstStyle/>
          <a:p>
            <a:r>
              <a:rPr lang="en-US" dirty="0">
                <a:ea typeface="Calibri" panose="020F0502020204030204" pitchFamily="34" charset="0"/>
                <a:cs typeface="Times New Roman" panose="02020603050405020304" pitchFamily="18" charset="0"/>
              </a:rPr>
              <a:t>Age Positively Program: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Clinical Consultation</a:t>
            </a:r>
            <a:endParaRPr lang="en-US" dirty="0"/>
          </a:p>
        </p:txBody>
      </p:sp>
      <p:sp>
        <p:nvSpPr>
          <p:cNvPr id="3" name="Content Placeholder 2">
            <a:extLst>
              <a:ext uri="{FF2B5EF4-FFF2-40B4-BE49-F238E27FC236}">
                <a16:creationId xmlns:a16="http://schemas.microsoft.com/office/drawing/2014/main" id="{6415FE33-3034-E47F-F2F8-033CBB6A7EF6}"/>
              </a:ext>
            </a:extLst>
          </p:cNvPr>
          <p:cNvSpPr>
            <a:spLocks noGrp="1"/>
          </p:cNvSpPr>
          <p:nvPr>
            <p:ph idx="1"/>
          </p:nvPr>
        </p:nvSpPr>
        <p:spPr/>
        <p:txBody>
          <a:bodyPr>
            <a:normAutofit lnSpcReduction="10000"/>
          </a:bodyPr>
          <a:lstStyle/>
          <a:p>
            <a:r>
              <a:rPr lang="en-US" dirty="0"/>
              <a:t>Patients will be referred to the Age Positively program by their MGH/MGB HIV provider using the MGH Geriatrics Ambulatory Consultation order and selecting the “AGE POSITIVE/HIV“ radio button</a:t>
            </a:r>
          </a:p>
          <a:p>
            <a:r>
              <a:rPr lang="en-US" dirty="0"/>
              <a:t>Any patient of the MGH virology practice ≥50 years of age or on an as-needed basis for a specific aging-related concern or counseling upon request of the provider or patient (cognitive concerns, mobility/home safety, frailty, polypharmacy, etc.) may be referred</a:t>
            </a:r>
            <a:endParaRPr lang="en-US" sz="3200" dirty="0">
              <a:ea typeface="Calibri" panose="020F0502020204030204" pitchFamily="34" charset="0"/>
              <a:cs typeface="Times New Roman" panose="02020603050405020304" pitchFamily="18" charset="0"/>
            </a:endParaRPr>
          </a:p>
          <a:p>
            <a:r>
              <a:rPr lang="en-US" sz="3200" dirty="0">
                <a:ea typeface="Calibri" panose="020F0502020204030204" pitchFamily="34" charset="0"/>
                <a:cs typeface="Times New Roman" panose="02020603050405020304" pitchFamily="18" charset="0"/>
              </a:rPr>
              <a:t>PWH &gt;50 will be seen by a geriatrician who will perform </a:t>
            </a:r>
            <a:r>
              <a:rPr lang="en-US" dirty="0"/>
              <a:t>comprehensive geriatric assessment during a 90-minute visit</a:t>
            </a:r>
            <a:r>
              <a:rPr lang="en-US" sz="3200" dirty="0">
                <a:ea typeface="Calibri" panose="020F0502020204030204" pitchFamily="34" charset="0"/>
                <a:cs typeface="Times New Roman" panose="02020603050405020304" pitchFamily="18" charset="0"/>
              </a:rPr>
              <a:t> with recommendations sent to HIV provider</a:t>
            </a:r>
          </a:p>
          <a:p>
            <a:endParaRPr lang="en-US" dirty="0"/>
          </a:p>
          <a:p>
            <a:endParaRPr lang="en-US" dirty="0"/>
          </a:p>
        </p:txBody>
      </p:sp>
    </p:spTree>
    <p:extLst>
      <p:ext uri="{BB962C8B-B14F-4D97-AF65-F5344CB8AC3E}">
        <p14:creationId xmlns:p14="http://schemas.microsoft.com/office/powerpoint/2010/main" val="1835272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0AB4-1480-BF29-63DF-3C3C31A9144E}"/>
              </a:ext>
            </a:extLst>
          </p:cNvPr>
          <p:cNvSpPr>
            <a:spLocks noGrp="1"/>
          </p:cNvSpPr>
          <p:nvPr>
            <p:ph type="title"/>
          </p:nvPr>
        </p:nvSpPr>
        <p:spPr>
          <a:xfrm>
            <a:off x="5248073" y="1329201"/>
            <a:ext cx="4939868" cy="964620"/>
          </a:xfrm>
        </p:spPr>
        <p:txBody>
          <a:bodyPr anchor="b">
            <a:normAutofit/>
          </a:bodyPr>
          <a:lstStyle/>
          <a:p>
            <a:r>
              <a:rPr lang="en-US" dirty="0"/>
              <a:t>HIV and Renal Health</a:t>
            </a:r>
          </a:p>
        </p:txBody>
      </p:sp>
      <p:sp>
        <p:nvSpPr>
          <p:cNvPr id="3" name="Content Placeholder 2">
            <a:extLst>
              <a:ext uri="{FF2B5EF4-FFF2-40B4-BE49-F238E27FC236}">
                <a16:creationId xmlns:a16="http://schemas.microsoft.com/office/drawing/2014/main" id="{7A3EED72-3ACB-85F5-B162-E0B5A99F3EDD}"/>
              </a:ext>
            </a:extLst>
          </p:cNvPr>
          <p:cNvSpPr>
            <a:spLocks noGrp="1"/>
          </p:cNvSpPr>
          <p:nvPr>
            <p:ph idx="1"/>
          </p:nvPr>
        </p:nvSpPr>
        <p:spPr>
          <a:xfrm>
            <a:off x="5248075" y="2686051"/>
            <a:ext cx="4939867" cy="2839064"/>
          </a:xfrm>
        </p:spPr>
        <p:txBody>
          <a:bodyPr>
            <a:normAutofit/>
          </a:bodyPr>
          <a:lstStyle/>
          <a:p>
            <a:r>
              <a:rPr lang="en-US" sz="1500" dirty="0"/>
              <a:t>Increased risk of AKI</a:t>
            </a:r>
          </a:p>
          <a:p>
            <a:pPr lvl="1"/>
            <a:r>
              <a:rPr lang="en-US" sz="1500" dirty="0">
                <a:latin typeface="Noto Sans" panose="020B0502040504020204" pitchFamily="34" charset="0"/>
              </a:rPr>
              <a:t>Protease inhibitors</a:t>
            </a:r>
          </a:p>
          <a:p>
            <a:pPr lvl="1"/>
            <a:r>
              <a:rPr lang="en-US" sz="1500" dirty="0">
                <a:latin typeface="Noto Sans" panose="020B0502040504020204" pitchFamily="34" charset="0"/>
              </a:rPr>
              <a:t>Drugs used to treat opportunistic infections</a:t>
            </a:r>
            <a:endParaRPr lang="en-US" sz="1500" dirty="0"/>
          </a:p>
          <a:p>
            <a:r>
              <a:rPr lang="en-US" sz="1500" dirty="0"/>
              <a:t>Increased risk of CKD</a:t>
            </a:r>
          </a:p>
          <a:p>
            <a:pPr lvl="1"/>
            <a:r>
              <a:rPr lang="en-US" sz="1500" dirty="0"/>
              <a:t>Medication nephrotoxicity</a:t>
            </a:r>
          </a:p>
          <a:p>
            <a:pPr lvl="1"/>
            <a:r>
              <a:rPr lang="en-US" sz="1500" dirty="0"/>
              <a:t>HIV associated nephropathy</a:t>
            </a:r>
          </a:p>
          <a:p>
            <a:pPr lvl="1"/>
            <a:r>
              <a:rPr lang="en-US" sz="1500" dirty="0"/>
              <a:t>Immune complex kidney disease</a:t>
            </a:r>
          </a:p>
          <a:p>
            <a:pPr lvl="1"/>
            <a:r>
              <a:rPr lang="en-US" sz="1500" dirty="0"/>
              <a:t>HBV and HCV co-infection</a:t>
            </a:r>
          </a:p>
        </p:txBody>
      </p:sp>
      <p:pic>
        <p:nvPicPr>
          <p:cNvPr id="4098" name="Picture 2" descr="11,331 Kidney Illustrations &amp; Clip Art - iStock">
            <a:extLst>
              <a:ext uri="{FF2B5EF4-FFF2-40B4-BE49-F238E27FC236}">
                <a16:creationId xmlns:a16="http://schemas.microsoft.com/office/drawing/2014/main" id="{913F36FA-057B-E13C-E3AC-DF1BEC153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9" r="16218"/>
          <a:stretch/>
        </p:blipFill>
        <p:spPr bwMode="auto">
          <a:xfrm>
            <a:off x="1524016" y="857258"/>
            <a:ext cx="3476678" cy="51434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258383-6F99-0610-6C31-5D3CEC6B8070}"/>
              </a:ext>
            </a:extLst>
          </p:cNvPr>
          <p:cNvSpPr txBox="1"/>
          <p:nvPr/>
        </p:nvSpPr>
        <p:spPr>
          <a:xfrm>
            <a:off x="1524000" y="6549957"/>
            <a:ext cx="7315200" cy="300082"/>
          </a:xfrm>
          <a:prstGeom prst="rect">
            <a:avLst/>
          </a:prstGeom>
          <a:noFill/>
        </p:spPr>
        <p:txBody>
          <a:bodyPr wrap="square" rtlCol="0">
            <a:spAutoFit/>
          </a:bodyPr>
          <a:lstStyle/>
          <a:p>
            <a:pPr>
              <a:spcAft>
                <a:spcPts val="450"/>
              </a:spcAft>
            </a:pPr>
            <a:r>
              <a:rPr lang="en-US" sz="1350" dirty="0"/>
              <a:t>https://www.uptodate.com/contents/overview-of-kidney-disease-in-patients-with-hiv#H15534534</a:t>
            </a:r>
          </a:p>
        </p:txBody>
      </p:sp>
    </p:spTree>
    <p:extLst>
      <p:ext uri="{BB962C8B-B14F-4D97-AF65-F5344CB8AC3E}">
        <p14:creationId xmlns:p14="http://schemas.microsoft.com/office/powerpoint/2010/main" val="2064692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91511-C495-544D-43E3-547D52E4F132}"/>
              </a:ext>
            </a:extLst>
          </p:cNvPr>
          <p:cNvSpPr>
            <a:spLocks noGrp="1"/>
          </p:cNvSpPr>
          <p:nvPr>
            <p:ph type="title"/>
          </p:nvPr>
        </p:nvSpPr>
        <p:spPr>
          <a:xfrm>
            <a:off x="1006900" y="1188637"/>
            <a:ext cx="3141430" cy="4480726"/>
          </a:xfrm>
        </p:spPr>
        <p:txBody>
          <a:bodyPr>
            <a:normAutofit/>
          </a:bodyPr>
          <a:lstStyle/>
          <a:p>
            <a:pPr algn="r"/>
            <a:r>
              <a:rPr lang="en-US" sz="6600"/>
              <a:t>Bone Health</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25338B-9D74-07EA-1121-F4755A9536F9}"/>
              </a:ext>
            </a:extLst>
          </p:cNvPr>
          <p:cNvSpPr>
            <a:spLocks noGrp="1"/>
          </p:cNvSpPr>
          <p:nvPr>
            <p:ph idx="1"/>
          </p:nvPr>
        </p:nvSpPr>
        <p:spPr>
          <a:xfrm>
            <a:off x="5138928" y="1338729"/>
            <a:ext cx="4795584" cy="4180542"/>
          </a:xfrm>
        </p:spPr>
        <p:txBody>
          <a:bodyPr anchor="ctr">
            <a:normAutofit/>
          </a:bodyPr>
          <a:lstStyle/>
          <a:p>
            <a:r>
              <a:rPr lang="en-US" sz="1700" b="0" i="0" dirty="0">
                <a:effectLst/>
                <a:latin typeface="Roboto" panose="02000000000000000000" pitchFamily="2" charset="0"/>
                <a:ea typeface="Roboto" panose="02000000000000000000" pitchFamily="2" charset="0"/>
                <a:cs typeface="Roboto" panose="02000000000000000000" pitchFamily="2" charset="0"/>
              </a:rPr>
              <a:t>The overall estimated prevalence in people living with HIV and 25(OH)D deficiency is high, ranging from 70.3 to 83.7%</a:t>
            </a:r>
          </a:p>
          <a:p>
            <a:r>
              <a:rPr lang="en-US" sz="1700" b="0" i="0" dirty="0">
                <a:effectLst/>
                <a:latin typeface="Roboto" panose="02000000000000000000" pitchFamily="2" charset="0"/>
                <a:ea typeface="Roboto" panose="02000000000000000000" pitchFamily="2" charset="0"/>
                <a:cs typeface="Roboto" panose="02000000000000000000" pitchFamily="2" charset="0"/>
              </a:rPr>
              <a:t>The prevalence of osteoporosis in HIV-infected individuals is more than three times greater compared with HIV-uninfected controls. </a:t>
            </a:r>
          </a:p>
          <a:p>
            <a:r>
              <a:rPr lang="en-US" sz="1700" b="0" i="0" dirty="0">
                <a:effectLst/>
                <a:latin typeface="Roboto" panose="02000000000000000000" pitchFamily="2" charset="0"/>
                <a:ea typeface="Roboto" panose="02000000000000000000" pitchFamily="2" charset="0"/>
                <a:cs typeface="Roboto" panose="02000000000000000000" pitchFamily="2" charset="0"/>
              </a:rPr>
              <a:t>ART-exposed and PI-exposed individuals had a higher prevalence of reduced BMD and osteoporosis compared with their respective controls. </a:t>
            </a:r>
          </a:p>
          <a:p>
            <a:r>
              <a:rPr lang="en-US" sz="1700" dirty="0">
                <a:latin typeface="Roboto" panose="02000000000000000000" pitchFamily="2" charset="0"/>
                <a:ea typeface="Roboto" panose="02000000000000000000" pitchFamily="2" charset="0"/>
                <a:cs typeface="Roboto" panose="02000000000000000000" pitchFamily="2" charset="0"/>
              </a:rPr>
              <a:t>Male hypogonadism in PWH</a:t>
            </a:r>
          </a:p>
          <a:p>
            <a:r>
              <a:rPr lang="en-US" sz="1700" dirty="0">
                <a:latin typeface="Roboto" panose="02000000000000000000" pitchFamily="2" charset="0"/>
                <a:ea typeface="Roboto" panose="02000000000000000000" pitchFamily="2" charset="0"/>
                <a:cs typeface="Roboto" panose="02000000000000000000" pitchFamily="2" charset="0"/>
              </a:rPr>
              <a:t>HCV/HIV coinfection</a:t>
            </a:r>
          </a:p>
        </p:txBody>
      </p:sp>
      <p:sp>
        <p:nvSpPr>
          <p:cNvPr id="4" name="TextBox 3">
            <a:extLst>
              <a:ext uri="{FF2B5EF4-FFF2-40B4-BE49-F238E27FC236}">
                <a16:creationId xmlns:a16="http://schemas.microsoft.com/office/drawing/2014/main" id="{98899A26-54BB-4F9D-416E-A3DC0ED7C05F}"/>
              </a:ext>
            </a:extLst>
          </p:cNvPr>
          <p:cNvSpPr txBox="1"/>
          <p:nvPr/>
        </p:nvSpPr>
        <p:spPr>
          <a:xfrm>
            <a:off x="321732" y="6424551"/>
            <a:ext cx="4202767" cy="369332"/>
          </a:xfrm>
          <a:prstGeom prst="rect">
            <a:avLst/>
          </a:prstGeom>
          <a:noFill/>
        </p:spPr>
        <p:txBody>
          <a:bodyPr wrap="square" rtlCol="0">
            <a:spAutoFit/>
          </a:bodyPr>
          <a:lstStyle/>
          <a:p>
            <a:r>
              <a:rPr lang="en-US" dirty="0"/>
              <a:t>Brown et al. 2006</a:t>
            </a:r>
          </a:p>
        </p:txBody>
      </p:sp>
    </p:spTree>
    <p:extLst>
      <p:ext uri="{BB962C8B-B14F-4D97-AF65-F5344CB8AC3E}">
        <p14:creationId xmlns:p14="http://schemas.microsoft.com/office/powerpoint/2010/main" val="1266706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58F8-740C-1F5D-1FD5-248121C849E6}"/>
              </a:ext>
            </a:extLst>
          </p:cNvPr>
          <p:cNvSpPr>
            <a:spLocks noGrp="1"/>
          </p:cNvSpPr>
          <p:nvPr>
            <p:ph type="title"/>
          </p:nvPr>
        </p:nvSpPr>
        <p:spPr/>
        <p:txBody>
          <a:bodyPr/>
          <a:lstStyle/>
          <a:p>
            <a:r>
              <a:rPr lang="en-US" dirty="0"/>
              <a:t>New HIV Diagnoses by Age and Sex</a:t>
            </a:r>
          </a:p>
        </p:txBody>
      </p:sp>
      <p:pic>
        <p:nvPicPr>
          <p:cNvPr id="5" name="Content Placeholder 4">
            <a:extLst>
              <a:ext uri="{FF2B5EF4-FFF2-40B4-BE49-F238E27FC236}">
                <a16:creationId xmlns:a16="http://schemas.microsoft.com/office/drawing/2014/main" id="{42663619-AFAE-744B-D17A-22ECF77C2CBE}"/>
              </a:ext>
            </a:extLst>
          </p:cNvPr>
          <p:cNvPicPr>
            <a:picLocks noGrp="1" noChangeAspect="1"/>
          </p:cNvPicPr>
          <p:nvPr>
            <p:ph idx="1"/>
          </p:nvPr>
        </p:nvPicPr>
        <p:blipFill rotWithShape="1">
          <a:blip r:embed="rId3"/>
          <a:srcRect l="36827" t="19138" r="23483" b="54901"/>
          <a:stretch/>
        </p:blipFill>
        <p:spPr>
          <a:xfrm>
            <a:off x="1746793" y="1905000"/>
            <a:ext cx="8698414" cy="3200400"/>
          </a:xfrm>
        </p:spPr>
      </p:pic>
      <p:sp>
        <p:nvSpPr>
          <p:cNvPr id="6" name="TextBox 5">
            <a:extLst>
              <a:ext uri="{FF2B5EF4-FFF2-40B4-BE49-F238E27FC236}">
                <a16:creationId xmlns:a16="http://schemas.microsoft.com/office/drawing/2014/main" id="{022632E9-1BC9-CC82-D04F-2C473D7D5EDE}"/>
              </a:ext>
            </a:extLst>
          </p:cNvPr>
          <p:cNvSpPr txBox="1"/>
          <p:nvPr/>
        </p:nvSpPr>
        <p:spPr>
          <a:xfrm>
            <a:off x="1524000" y="6550224"/>
            <a:ext cx="9144000" cy="307777"/>
          </a:xfrm>
          <a:prstGeom prst="rect">
            <a:avLst/>
          </a:prstGeom>
          <a:noFill/>
        </p:spPr>
        <p:txBody>
          <a:bodyPr wrap="square" rtlCol="0">
            <a:spAutoFit/>
          </a:bodyPr>
          <a:lstStyle/>
          <a:p>
            <a:r>
              <a:rPr lang="en-US" sz="1400" dirty="0"/>
              <a:t>https://www.cdc.gov/hiv/group/age/diagnoses.html</a:t>
            </a:r>
          </a:p>
        </p:txBody>
      </p:sp>
    </p:spTree>
    <p:extLst>
      <p:ext uri="{BB962C8B-B14F-4D97-AF65-F5344CB8AC3E}">
        <p14:creationId xmlns:p14="http://schemas.microsoft.com/office/powerpoint/2010/main" val="309609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BD7F-33CE-04A5-78C9-304843852764}"/>
              </a:ext>
            </a:extLst>
          </p:cNvPr>
          <p:cNvSpPr>
            <a:spLocks noGrp="1"/>
          </p:cNvSpPr>
          <p:nvPr>
            <p:ph type="title"/>
          </p:nvPr>
        </p:nvSpPr>
        <p:spPr/>
        <p:txBody>
          <a:bodyPr/>
          <a:lstStyle/>
          <a:p>
            <a:r>
              <a:rPr lang="en-US" dirty="0"/>
              <a:t>Projected Older PWH by Region</a:t>
            </a:r>
          </a:p>
        </p:txBody>
      </p:sp>
      <p:pic>
        <p:nvPicPr>
          <p:cNvPr id="6" name="Picture 5">
            <a:extLst>
              <a:ext uri="{FF2B5EF4-FFF2-40B4-BE49-F238E27FC236}">
                <a16:creationId xmlns:a16="http://schemas.microsoft.com/office/drawing/2014/main" id="{8733408E-4851-7418-6702-B4E8B9BDE4FD}"/>
              </a:ext>
            </a:extLst>
          </p:cNvPr>
          <p:cNvPicPr>
            <a:picLocks noChangeAspect="1"/>
          </p:cNvPicPr>
          <p:nvPr/>
        </p:nvPicPr>
        <p:blipFill rotWithShape="1">
          <a:blip r:embed="rId3"/>
          <a:srcRect l="44578" t="28484" r="21666" b="24431"/>
          <a:stretch/>
        </p:blipFill>
        <p:spPr>
          <a:xfrm>
            <a:off x="3009900" y="1524001"/>
            <a:ext cx="6172200" cy="4842803"/>
          </a:xfrm>
          <a:prstGeom prst="rect">
            <a:avLst/>
          </a:prstGeom>
        </p:spPr>
      </p:pic>
      <p:sp>
        <p:nvSpPr>
          <p:cNvPr id="7" name="TextBox 6">
            <a:extLst>
              <a:ext uri="{FF2B5EF4-FFF2-40B4-BE49-F238E27FC236}">
                <a16:creationId xmlns:a16="http://schemas.microsoft.com/office/drawing/2014/main" id="{12595556-01CA-B4B2-2506-9550CBE628C8}"/>
              </a:ext>
            </a:extLst>
          </p:cNvPr>
          <p:cNvSpPr txBox="1"/>
          <p:nvPr/>
        </p:nvSpPr>
        <p:spPr>
          <a:xfrm>
            <a:off x="1524000" y="6550224"/>
            <a:ext cx="9144000" cy="307777"/>
          </a:xfrm>
          <a:prstGeom prst="rect">
            <a:avLst/>
          </a:prstGeom>
          <a:noFill/>
        </p:spPr>
        <p:txBody>
          <a:bodyPr wrap="square" rtlCol="0">
            <a:spAutoFit/>
          </a:bodyPr>
          <a:lstStyle/>
          <a:p>
            <a:r>
              <a:rPr lang="en-US" sz="1400" dirty="0"/>
              <a:t>https://www.unaids.org/sites/default/files/media_asset/Get-on-the-Fast-Track_en.pdf</a:t>
            </a:r>
          </a:p>
        </p:txBody>
      </p:sp>
    </p:spTree>
    <p:extLst>
      <p:ext uri="{BB962C8B-B14F-4D97-AF65-F5344CB8AC3E}">
        <p14:creationId xmlns:p14="http://schemas.microsoft.com/office/powerpoint/2010/main" val="21064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A1E3-230F-20DF-598A-303C57AFB01F}"/>
              </a:ext>
            </a:extLst>
          </p:cNvPr>
          <p:cNvSpPr>
            <a:spLocks noGrp="1"/>
          </p:cNvSpPr>
          <p:nvPr>
            <p:ph type="title"/>
          </p:nvPr>
        </p:nvSpPr>
        <p:spPr/>
        <p:txBody>
          <a:bodyPr/>
          <a:lstStyle/>
          <a:p>
            <a:r>
              <a:rPr lang="en-US" dirty="0"/>
              <a:t>New HIV Diagnoses by Age</a:t>
            </a:r>
          </a:p>
        </p:txBody>
      </p:sp>
      <p:pic>
        <p:nvPicPr>
          <p:cNvPr id="5" name="Content Placeholder 4">
            <a:extLst>
              <a:ext uri="{FF2B5EF4-FFF2-40B4-BE49-F238E27FC236}">
                <a16:creationId xmlns:a16="http://schemas.microsoft.com/office/drawing/2014/main" id="{6C16A939-5491-568C-9B31-155515379B39}"/>
              </a:ext>
            </a:extLst>
          </p:cNvPr>
          <p:cNvPicPr>
            <a:picLocks noGrp="1" noChangeAspect="1"/>
          </p:cNvPicPr>
          <p:nvPr>
            <p:ph idx="1"/>
          </p:nvPr>
        </p:nvPicPr>
        <p:blipFill rotWithShape="1">
          <a:blip r:embed="rId2"/>
          <a:srcRect l="56629" t="43774" r="23483" b="25921"/>
          <a:stretch/>
        </p:blipFill>
        <p:spPr>
          <a:xfrm>
            <a:off x="3656820" y="1976550"/>
            <a:ext cx="4878360" cy="4181451"/>
          </a:xfrm>
        </p:spPr>
      </p:pic>
      <p:sp>
        <p:nvSpPr>
          <p:cNvPr id="6" name="TextBox 5">
            <a:extLst>
              <a:ext uri="{FF2B5EF4-FFF2-40B4-BE49-F238E27FC236}">
                <a16:creationId xmlns:a16="http://schemas.microsoft.com/office/drawing/2014/main" id="{C918B33E-23E0-9B2C-C0D5-772B8443B6BA}"/>
              </a:ext>
            </a:extLst>
          </p:cNvPr>
          <p:cNvSpPr txBox="1"/>
          <p:nvPr/>
        </p:nvSpPr>
        <p:spPr>
          <a:xfrm>
            <a:off x="1524000" y="6550224"/>
            <a:ext cx="9144000" cy="307777"/>
          </a:xfrm>
          <a:prstGeom prst="rect">
            <a:avLst/>
          </a:prstGeom>
          <a:noFill/>
        </p:spPr>
        <p:txBody>
          <a:bodyPr wrap="square" rtlCol="0">
            <a:spAutoFit/>
          </a:bodyPr>
          <a:lstStyle/>
          <a:p>
            <a:r>
              <a:rPr lang="en-US" sz="1400" dirty="0"/>
              <a:t>https://www.cdc.gov/hiv/group/age/diagnoses.html</a:t>
            </a:r>
          </a:p>
        </p:txBody>
      </p:sp>
      <p:pic>
        <p:nvPicPr>
          <p:cNvPr id="8" name="Content Placeholder 4">
            <a:extLst>
              <a:ext uri="{FF2B5EF4-FFF2-40B4-BE49-F238E27FC236}">
                <a16:creationId xmlns:a16="http://schemas.microsoft.com/office/drawing/2014/main" id="{74B36A1D-55DE-200A-C97D-CC6C0B26FE44}"/>
              </a:ext>
            </a:extLst>
          </p:cNvPr>
          <p:cNvPicPr>
            <a:picLocks noChangeAspect="1"/>
          </p:cNvPicPr>
          <p:nvPr/>
        </p:nvPicPr>
        <p:blipFill rotWithShape="1">
          <a:blip r:embed="rId2"/>
          <a:srcRect l="37689" t="28621" r="23483" b="59593"/>
          <a:stretch/>
        </p:blipFill>
        <p:spPr>
          <a:xfrm>
            <a:off x="4533900" y="1417638"/>
            <a:ext cx="3124200" cy="533400"/>
          </a:xfrm>
          <a:prstGeom prst="rect">
            <a:avLst/>
          </a:prstGeom>
        </p:spPr>
      </p:pic>
    </p:spTree>
    <p:extLst>
      <p:ext uri="{BB962C8B-B14F-4D97-AF65-F5344CB8AC3E}">
        <p14:creationId xmlns:p14="http://schemas.microsoft.com/office/powerpoint/2010/main" val="43664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5A60D3F6-EFDD-7766-6B1D-A4639B9FD530}"/>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HIV and AGING</a:t>
            </a:r>
          </a:p>
        </p:txBody>
      </p:sp>
      <p:sp>
        <p:nvSpPr>
          <p:cNvPr id="5" name="Subtitle 4">
            <a:extLst>
              <a:ext uri="{FF2B5EF4-FFF2-40B4-BE49-F238E27FC236}">
                <a16:creationId xmlns:a16="http://schemas.microsoft.com/office/drawing/2014/main" id="{6D8C4DF5-5E0E-9A59-313D-6C498DEE9CE9}"/>
              </a:ext>
            </a:extLst>
          </p:cNvPr>
          <p:cNvSpPr>
            <a:spLocks noGrp="1"/>
          </p:cNvSpPr>
          <p:nvPr>
            <p:ph type="subTitle" idx="1"/>
          </p:nvPr>
        </p:nvSpPr>
        <p:spPr>
          <a:xfrm>
            <a:off x="3215729" y="4165152"/>
            <a:ext cx="5760846" cy="682079"/>
          </a:xfrm>
        </p:spPr>
        <p:txBody>
          <a:bodyPr>
            <a:normAutofit fontScale="85000" lnSpcReduction="20000"/>
          </a:bodyPr>
          <a:lstStyle/>
          <a:p>
            <a:r>
              <a:rPr lang="en-US" dirty="0">
                <a:solidFill>
                  <a:schemeClr val="tx2"/>
                </a:solidFill>
              </a:rPr>
              <a:t>Comorbidities </a:t>
            </a:r>
          </a:p>
          <a:p>
            <a:r>
              <a:rPr lang="en-US" dirty="0">
                <a:solidFill>
                  <a:schemeClr val="tx2"/>
                </a:solidFill>
              </a:rPr>
              <a:t>Virginia Triant, MD, MPH</a:t>
            </a:r>
          </a:p>
        </p:txBody>
      </p:sp>
    </p:spTree>
    <p:extLst>
      <p:ext uri="{BB962C8B-B14F-4D97-AF65-F5344CB8AC3E}">
        <p14:creationId xmlns:p14="http://schemas.microsoft.com/office/powerpoint/2010/main" val="300088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Comorbidities in Aging PWH</a:t>
            </a:r>
          </a:p>
        </p:txBody>
      </p:sp>
      <p:sp>
        <p:nvSpPr>
          <p:cNvPr id="3" name="Content Placeholder 2"/>
          <p:cNvSpPr>
            <a:spLocks noGrp="1"/>
          </p:cNvSpPr>
          <p:nvPr>
            <p:ph sz="half" idx="1"/>
          </p:nvPr>
        </p:nvSpPr>
        <p:spPr/>
        <p:txBody>
          <a:bodyPr>
            <a:normAutofit fontScale="92500" lnSpcReduction="20000"/>
          </a:bodyPr>
          <a:lstStyle/>
          <a:p>
            <a:r>
              <a:rPr lang="en-US" dirty="0"/>
              <a:t>Predicted burden of non-communicable diseases (NCDs) in people with HIV (PWH) modeled for 2010-2030</a:t>
            </a:r>
          </a:p>
          <a:p>
            <a:r>
              <a:rPr lang="en-US" dirty="0"/>
              <a:t>Increasing proportion with more NCDs over time</a:t>
            </a:r>
          </a:p>
          <a:p>
            <a:r>
              <a:rPr lang="en-US" dirty="0"/>
              <a:t>NCDs include</a:t>
            </a:r>
          </a:p>
          <a:p>
            <a:pPr lvl="1"/>
            <a:r>
              <a:rPr lang="en-US" dirty="0"/>
              <a:t>Cardiovascular disease (hypertension, hypercholesterolemia, myocardial infarction, stroke)</a:t>
            </a:r>
          </a:p>
          <a:p>
            <a:pPr lvl="1"/>
            <a:r>
              <a:rPr lang="en-US" dirty="0"/>
              <a:t>Diabetes</a:t>
            </a:r>
          </a:p>
          <a:p>
            <a:pPr lvl="1"/>
            <a:r>
              <a:rPr lang="en-US" dirty="0"/>
              <a:t>Chronic kidney disease</a:t>
            </a:r>
          </a:p>
          <a:p>
            <a:pPr lvl="1"/>
            <a:r>
              <a:rPr lang="en-US" dirty="0"/>
              <a:t>Osteoporosis</a:t>
            </a:r>
          </a:p>
          <a:p>
            <a:pPr lvl="1"/>
            <a:r>
              <a:rPr lang="en-US" dirty="0"/>
              <a:t>Non-AIDS malignancies</a:t>
            </a:r>
          </a:p>
        </p:txBody>
      </p:sp>
      <p:sp>
        <p:nvSpPr>
          <p:cNvPr id="4" name="Content Placeholder 3">
            <a:extLst>
              <a:ext uri="{FF2B5EF4-FFF2-40B4-BE49-F238E27FC236}">
                <a16:creationId xmlns:a16="http://schemas.microsoft.com/office/drawing/2014/main" id="{A9DE78E3-C4CE-34E2-F0C1-BD48475FB9AD}"/>
              </a:ext>
            </a:extLst>
          </p:cNvPr>
          <p:cNvSpPr>
            <a:spLocks noGrp="1"/>
          </p:cNvSpPr>
          <p:nvPr>
            <p:ph sz="half" idx="2"/>
          </p:nvPr>
        </p:nvSpPr>
        <p:spPr/>
        <p:txBody>
          <a:bodyPr>
            <a:normAutofit fontScale="92500" lnSpcReduction="20000"/>
          </a:bodyPr>
          <a:lstStyle/>
          <a:p>
            <a:endParaRPr lang="en-US"/>
          </a:p>
        </p:txBody>
      </p:sp>
      <p:pic>
        <p:nvPicPr>
          <p:cNvPr id="6146" name="Picture 2"/>
          <p:cNvPicPr>
            <a:picLocks noChangeAspect="1" noChangeArrowheads="1"/>
          </p:cNvPicPr>
          <p:nvPr/>
        </p:nvPicPr>
        <p:blipFill>
          <a:blip r:embed="rId2" cstate="print"/>
          <a:srcRect l="13125" t="20313" r="67813" b="29687"/>
          <a:stretch>
            <a:fillRect/>
          </a:stretch>
        </p:blipFill>
        <p:spPr bwMode="auto">
          <a:xfrm>
            <a:off x="6438900" y="1562894"/>
            <a:ext cx="4648200" cy="4876800"/>
          </a:xfrm>
          <a:prstGeom prst="rect">
            <a:avLst/>
          </a:prstGeom>
          <a:noFill/>
          <a:ln w="9525">
            <a:noFill/>
            <a:miter lim="800000"/>
            <a:headEnd/>
            <a:tailEnd/>
          </a:ln>
        </p:spPr>
      </p:pic>
      <p:sp>
        <p:nvSpPr>
          <p:cNvPr id="5" name="Text Box 4"/>
          <p:cNvSpPr txBox="1">
            <a:spLocks noChangeArrowheads="1"/>
          </p:cNvSpPr>
          <p:nvPr/>
        </p:nvSpPr>
        <p:spPr bwMode="auto">
          <a:xfrm>
            <a:off x="0" y="6559550"/>
            <a:ext cx="9067800" cy="298450"/>
          </a:xfrm>
          <a:prstGeom prst="rect">
            <a:avLst/>
          </a:prstGeom>
          <a:noFill/>
          <a:ln w="9525">
            <a:noFill/>
            <a:miter lim="800000"/>
            <a:headEnd/>
            <a:tailEnd/>
          </a:ln>
        </p:spPr>
        <p:txBody>
          <a:bodyPr>
            <a:spAutoFit/>
          </a:bodyPr>
          <a:lstStyle/>
          <a:p>
            <a:pPr eaLnBrk="1">
              <a:lnSpc>
                <a:spcPct val="97000"/>
              </a:lnSpc>
              <a:buClr>
                <a:srgbClr val="000000"/>
              </a:buClr>
              <a:buSzPct val="45000"/>
              <a:buFont typeface="StarSymbol" charset="0"/>
              <a:buNone/>
            </a:pPr>
            <a:r>
              <a:rPr lang="en-GB" sz="1400" dirty="0"/>
              <a:t>Smit Lancet ID 2015.</a:t>
            </a:r>
            <a:endParaRPr lang="en-US" sz="1400" dirty="0"/>
          </a:p>
        </p:txBody>
      </p:sp>
    </p:spTree>
    <p:extLst>
      <p:ext uri="{BB962C8B-B14F-4D97-AF65-F5344CB8AC3E}">
        <p14:creationId xmlns:p14="http://schemas.microsoft.com/office/powerpoint/2010/main" val="1779634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3081</Words>
  <Application>Microsoft Macintosh PowerPoint</Application>
  <PresentationFormat>Widescreen</PresentationFormat>
  <Paragraphs>313</Paragraphs>
  <Slides>53</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Calibri Light</vt:lpstr>
      <vt:lpstr>Cambria</vt:lpstr>
      <vt:lpstr>ElsevierGulliver</vt:lpstr>
      <vt:lpstr>Georgia</vt:lpstr>
      <vt:lpstr>Helvetica Neue</vt:lpstr>
      <vt:lpstr>Noto Sans</vt:lpstr>
      <vt:lpstr>Roboto</vt:lpstr>
      <vt:lpstr>StarSymbol</vt:lpstr>
      <vt:lpstr>system-ui</vt:lpstr>
      <vt:lpstr>Office Theme</vt:lpstr>
      <vt:lpstr>  Care of Aging Patients with HIV  MGH Age Positively Program</vt:lpstr>
      <vt:lpstr>Objectives</vt:lpstr>
      <vt:lpstr>Clinical Case</vt:lpstr>
      <vt:lpstr>Impact of Aging in HIV</vt:lpstr>
      <vt:lpstr>HIV and the Aging Population</vt:lpstr>
      <vt:lpstr>Projected Older PWH by Region</vt:lpstr>
      <vt:lpstr>New HIV Diagnoses by Age</vt:lpstr>
      <vt:lpstr>HIV and AGING</vt:lpstr>
      <vt:lpstr>Comorbidities in Aging PWH</vt:lpstr>
      <vt:lpstr>Comorbidities in Aging PWH by Age</vt:lpstr>
      <vt:lpstr>Impact of Aging in HIV</vt:lpstr>
      <vt:lpstr>Disparities in CVD Prevention and Management for People Living with HIV</vt:lpstr>
      <vt:lpstr>Challenges Persist</vt:lpstr>
      <vt:lpstr>Aging and HIV</vt:lpstr>
      <vt:lpstr>Frequencies of Geriatric Syndromes in HIV</vt:lpstr>
      <vt:lpstr>Older Adults Living with HIV (OALWH)</vt:lpstr>
      <vt:lpstr>Stigma</vt:lpstr>
      <vt:lpstr>PowerPoint Presentation</vt:lpstr>
      <vt:lpstr>PowerPoint Presentation</vt:lpstr>
      <vt:lpstr>PowerPoint Presentation</vt:lpstr>
      <vt:lpstr>MGH Age Positively Program</vt:lpstr>
      <vt:lpstr>MGH Geriatric Medicine Infectious Disease Collaboration: Age Positively Program</vt:lpstr>
      <vt:lpstr>Age Positively Clinical Collaboration </vt:lpstr>
      <vt:lpstr>The Comprehensive Geriatric Assessment</vt:lpstr>
      <vt:lpstr>Domains of the CGA</vt:lpstr>
      <vt:lpstr>CGA Outcomes</vt:lpstr>
      <vt:lpstr>Frailty</vt:lpstr>
      <vt:lpstr>PowerPoint Presentation</vt:lpstr>
      <vt:lpstr>Polypharmacy</vt:lpstr>
      <vt:lpstr>Polypharmacy</vt:lpstr>
      <vt:lpstr>Case continued</vt:lpstr>
      <vt:lpstr>Pharmacist review</vt:lpstr>
      <vt:lpstr>Additional Considerations in HIV</vt:lpstr>
      <vt:lpstr>Age Positively…so far</vt:lpstr>
      <vt:lpstr>Growing Pains</vt:lpstr>
      <vt:lpstr>Age Positively Town Hall </vt:lpstr>
      <vt:lpstr>Summary</vt:lpstr>
      <vt:lpstr>PowerPoint Presentation</vt:lpstr>
      <vt:lpstr>Thank You</vt:lpstr>
      <vt:lpstr>References</vt:lpstr>
      <vt:lpstr>Frailty in OALWH</vt:lpstr>
      <vt:lpstr>Independent Predictors of Frailty</vt:lpstr>
      <vt:lpstr>Cognition</vt:lpstr>
      <vt:lpstr>HIV-associated Neurocognitive Disorders (HAND)</vt:lpstr>
      <vt:lpstr>Cognitive Impairment </vt:lpstr>
      <vt:lpstr>Mentation</vt:lpstr>
      <vt:lpstr>Case </vt:lpstr>
      <vt:lpstr>PowerPoint Presentation</vt:lpstr>
      <vt:lpstr>Mechanisms of drug-drug interactions with ART</vt:lpstr>
      <vt:lpstr>Age Positively Program:  Clinical Consultation</vt:lpstr>
      <vt:lpstr>HIV and Renal Health</vt:lpstr>
      <vt:lpstr>Bone Health</vt:lpstr>
      <vt:lpstr>New HIV Diagnoses by Age and Sex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Aging Patients with HIV</dc:title>
  <dc:creator>Russell, Matthew L.,MD</dc:creator>
  <cp:lastModifiedBy>Katherine Devine</cp:lastModifiedBy>
  <cp:revision>10</cp:revision>
  <dcterms:created xsi:type="dcterms:W3CDTF">2023-05-31T17:01:41Z</dcterms:created>
  <dcterms:modified xsi:type="dcterms:W3CDTF">2023-11-14T17:35:19Z</dcterms:modified>
</cp:coreProperties>
</file>